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</p:sldMasterIdLst>
  <p:notesMasterIdLst>
    <p:notesMasterId r:id="rId23"/>
  </p:notesMasterIdLst>
  <p:handoutMasterIdLst>
    <p:handoutMasterId r:id="rId24"/>
  </p:handoutMasterIdLst>
  <p:sldIdLst>
    <p:sldId id="298" r:id="rId3"/>
    <p:sldId id="256" r:id="rId4"/>
    <p:sldId id="258" r:id="rId5"/>
    <p:sldId id="259" r:id="rId6"/>
    <p:sldId id="261" r:id="rId7"/>
    <p:sldId id="265" r:id="rId8"/>
    <p:sldId id="286" r:id="rId9"/>
    <p:sldId id="287" r:id="rId10"/>
    <p:sldId id="297" r:id="rId11"/>
    <p:sldId id="288" r:id="rId12"/>
    <p:sldId id="269" r:id="rId13"/>
    <p:sldId id="289" r:id="rId14"/>
    <p:sldId id="290" r:id="rId15"/>
    <p:sldId id="270" r:id="rId16"/>
    <p:sldId id="291" r:id="rId17"/>
    <p:sldId id="292" r:id="rId18"/>
    <p:sldId id="293" r:id="rId19"/>
    <p:sldId id="276" r:id="rId20"/>
    <p:sldId id="283" r:id="rId21"/>
    <p:sldId id="285" r:id="rId22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705" autoAdjust="0"/>
  </p:normalViewPr>
  <p:slideViewPr>
    <p:cSldViewPr>
      <p:cViewPr>
        <p:scale>
          <a:sx n="75" d="100"/>
          <a:sy n="75" d="100"/>
        </p:scale>
        <p:origin x="-480" y="72"/>
      </p:cViewPr>
      <p:guideLst>
        <p:guide orient="horz" pos="3240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84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0694D-C816-4799-8434-FF8CC07F3132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C77BE-1EED-4370-943A-7114F211A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235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20D54-2C2D-47E6-863C-58AABB3957B6}" type="datetimeFigureOut">
              <a:rPr lang="en-US" smtClean="0"/>
              <a:t>9/7/2017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7BA1EA-889B-414D-85D8-77923215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9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9433" y="9752011"/>
            <a:ext cx="18295845" cy="53498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6" y="9708380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The Power of PowerPoint – http://thepopp.com</a:t>
            </a:r>
            <a:endParaRPr lang="en-US" dirty="0"/>
          </a:p>
        </p:txBody>
      </p:sp>
      <p:sp>
        <p:nvSpPr>
          <p:cNvPr id="11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 rot="363050">
            <a:off x="-68529" y="336628"/>
            <a:ext cx="1512168" cy="1512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-217834" y="202432"/>
            <a:ext cx="1512168" cy="1512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2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78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3" grpId="0" animBg="1"/>
      <p:bldP spid="14" grpId="0" animBg="1"/>
      <p:bldP spid="15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9433" y="9752011"/>
            <a:ext cx="18295845" cy="53498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6" y="9708380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The Power of PowerPoint – http://thepopp.com</a:t>
            </a:r>
            <a:endParaRPr lang="en-US" dirty="0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29" y="336628"/>
            <a:ext cx="1512168" cy="1512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4" y="202432"/>
            <a:ext cx="1512168" cy="1512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2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1519127" y="2623220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1548000" y="3356237"/>
            <a:ext cx="11593288" cy="2219311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4534694" y="5791572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0" y="6524589"/>
            <a:ext cx="11593288" cy="2219311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404000" y="2767236"/>
            <a:ext cx="132455" cy="129614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412106" y="5935588"/>
            <a:ext cx="132455" cy="129614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84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7" grpId="0" animBg="1"/>
      <p:bldP spid="6" grpId="0" animBg="1"/>
      <p:bldP spid="5" grpId="0"/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5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9433" y="9752011"/>
            <a:ext cx="18295845" cy="53498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6" y="9708380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The Power of PowerPoint – http://thepopp.com</a:t>
            </a:r>
            <a:endParaRPr lang="en-US" dirty="0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29" y="336628"/>
            <a:ext cx="1512168" cy="1512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4" y="202432"/>
            <a:ext cx="1512168" cy="1512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2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1519127" y="2407196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1519127" y="3140213"/>
            <a:ext cx="11593288" cy="1355215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3814614" y="4711452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8" hasCustomPrompt="1"/>
          </p:nvPr>
        </p:nvSpPr>
        <p:spPr>
          <a:xfrm>
            <a:off x="3814614" y="5444469"/>
            <a:ext cx="11593288" cy="1355215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6190878" y="7015708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6190878" y="7748725"/>
            <a:ext cx="11593288" cy="1355215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366342" y="2551212"/>
            <a:ext cx="132455" cy="129614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3670598" y="4855468"/>
            <a:ext cx="132455" cy="129614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6046862" y="7159724"/>
            <a:ext cx="132455" cy="129614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442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7" grpId="0" animBg="1"/>
      <p:bldP spid="6" grpId="0" animBg="1"/>
      <p:bldP spid="5" grpId="0"/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animBg="1"/>
      <p:bldP spid="21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13031638" y="3415308"/>
            <a:ext cx="4335864" cy="1383300"/>
          </a:xfrm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9433" y="9752011"/>
            <a:ext cx="18295845" cy="53498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6" y="9708380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The Power of PowerPoint – http://thepopp.com</a:t>
            </a:r>
            <a:endParaRPr lang="en-US" dirty="0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29" y="336628"/>
            <a:ext cx="1512168" cy="1512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4" y="202432"/>
            <a:ext cx="1512168" cy="1512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2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 rot="363050">
            <a:off x="5968471" y="3595246"/>
            <a:ext cx="6340035" cy="366161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3200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5256000" y="3718605"/>
            <a:ext cx="3231738" cy="1348539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9072000" y="4006637"/>
            <a:ext cx="3231738" cy="1348539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6013979" y="5590813"/>
            <a:ext cx="3231738" cy="1348539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9828000" y="5883193"/>
            <a:ext cx="3231738" cy="1348539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358230" y="2767236"/>
            <a:ext cx="4335864" cy="1383300"/>
          </a:xfrm>
        </p:spPr>
        <p:txBody>
          <a:bodyPr anchor="ctr">
            <a:normAutofit/>
          </a:bodyPr>
          <a:lstStyle>
            <a:lvl1pPr algn="r"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8"/>
          <p:cNvSpPr>
            <a:spLocks noGrp="1"/>
          </p:cNvSpPr>
          <p:nvPr>
            <p:ph type="body" sz="quarter" idx="18" hasCustomPrompt="1"/>
          </p:nvPr>
        </p:nvSpPr>
        <p:spPr>
          <a:xfrm>
            <a:off x="698299" y="6939352"/>
            <a:ext cx="4335864" cy="1383300"/>
          </a:xfrm>
        </p:spPr>
        <p:txBody>
          <a:bodyPr anchor="ctr">
            <a:normAutofit/>
          </a:bodyPr>
          <a:lstStyle>
            <a:lvl1pPr algn="r"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13592318" y="7580812"/>
            <a:ext cx="4335864" cy="1383300"/>
          </a:xfrm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cxnSp>
        <p:nvCxnSpPr>
          <p:cNvPr id="8" name="カギ線コネクタ 7"/>
          <p:cNvCxnSpPr>
            <a:stCxn id="16" idx="1"/>
            <a:endCxn id="34" idx="3"/>
          </p:cNvCxnSpPr>
          <p:nvPr userDrawn="1"/>
        </p:nvCxnSpPr>
        <p:spPr>
          <a:xfrm rot="10800000">
            <a:off x="4694094" y="3458887"/>
            <a:ext cx="561906" cy="933989"/>
          </a:xfrm>
          <a:prstGeom prst="bentConnector3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カギ線コネクタ 11"/>
          <p:cNvCxnSpPr>
            <a:stCxn id="32" idx="1"/>
            <a:endCxn id="35" idx="3"/>
          </p:cNvCxnSpPr>
          <p:nvPr userDrawn="1"/>
        </p:nvCxnSpPr>
        <p:spPr>
          <a:xfrm rot="10800000" flipV="1">
            <a:off x="5034163" y="6265082"/>
            <a:ext cx="979816" cy="1365919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カギ線コネクタ 38"/>
          <p:cNvCxnSpPr>
            <a:stCxn id="31" idx="3"/>
            <a:endCxn id="36" idx="1"/>
          </p:cNvCxnSpPr>
          <p:nvPr userDrawn="1"/>
        </p:nvCxnSpPr>
        <p:spPr>
          <a:xfrm flipV="1">
            <a:off x="12303738" y="4106958"/>
            <a:ext cx="727900" cy="573949"/>
          </a:xfrm>
          <a:prstGeom prst="bentConnector3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カギ線コネクタ 40"/>
          <p:cNvCxnSpPr>
            <a:stCxn id="33" idx="3"/>
            <a:endCxn id="43" idx="1"/>
          </p:cNvCxnSpPr>
          <p:nvPr userDrawn="1"/>
        </p:nvCxnSpPr>
        <p:spPr>
          <a:xfrm>
            <a:off x="13059738" y="6557463"/>
            <a:ext cx="443244" cy="1696853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/>
          <p:cNvSpPr/>
          <p:nvPr userDrawn="1"/>
        </p:nvSpPr>
        <p:spPr>
          <a:xfrm>
            <a:off x="12991508" y="3458887"/>
            <a:ext cx="86426" cy="1347007"/>
          </a:xfrm>
          <a:prstGeom prst="rect">
            <a:avLst/>
          </a:prstGeom>
          <a:solidFill>
            <a:schemeClr val="tx1">
              <a:lumMod val="9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正方形/長方形 42"/>
          <p:cNvSpPr/>
          <p:nvPr userDrawn="1"/>
        </p:nvSpPr>
        <p:spPr>
          <a:xfrm>
            <a:off x="13502982" y="7580812"/>
            <a:ext cx="86426" cy="1347007"/>
          </a:xfrm>
          <a:prstGeom prst="rect">
            <a:avLst/>
          </a:prstGeom>
          <a:solidFill>
            <a:schemeClr val="tx1">
              <a:lumMod val="9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4673215" y="2792689"/>
            <a:ext cx="86426" cy="1347007"/>
          </a:xfrm>
          <a:prstGeom prst="rect">
            <a:avLst/>
          </a:prstGeom>
          <a:solidFill>
            <a:schemeClr val="tx1">
              <a:lumMod val="9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正方形/長方形 44"/>
          <p:cNvSpPr/>
          <p:nvPr userDrawn="1"/>
        </p:nvSpPr>
        <p:spPr>
          <a:xfrm>
            <a:off x="4968695" y="6990942"/>
            <a:ext cx="86426" cy="1347007"/>
          </a:xfrm>
          <a:prstGeom prst="rect">
            <a:avLst/>
          </a:prstGeom>
          <a:solidFill>
            <a:schemeClr val="tx1">
              <a:lumMod val="9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テキスト プレースホルダー 8"/>
          <p:cNvSpPr>
            <a:spLocks noGrp="1"/>
          </p:cNvSpPr>
          <p:nvPr>
            <p:ph type="body" sz="quarter" idx="21" hasCustomPrompt="1"/>
          </p:nvPr>
        </p:nvSpPr>
        <p:spPr>
          <a:xfrm>
            <a:off x="5274348" y="3845240"/>
            <a:ext cx="3200685" cy="1095268"/>
          </a:xfrm>
        </p:spPr>
        <p:txBody>
          <a:bodyPr anchor="ctr">
            <a:normAutofit/>
          </a:bodyPr>
          <a:lstStyle>
            <a:lvl1pPr algn="ct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49" name="テキスト プレースホルダー 8"/>
          <p:cNvSpPr>
            <a:spLocks noGrp="1"/>
          </p:cNvSpPr>
          <p:nvPr>
            <p:ph type="body" sz="quarter" idx="22" hasCustomPrompt="1"/>
          </p:nvPr>
        </p:nvSpPr>
        <p:spPr>
          <a:xfrm>
            <a:off x="9080546" y="4108616"/>
            <a:ext cx="3200685" cy="1095268"/>
          </a:xfrm>
        </p:spPr>
        <p:txBody>
          <a:bodyPr anchor="ctr">
            <a:normAutofit/>
          </a:bodyPr>
          <a:lstStyle>
            <a:lvl1pPr algn="ct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50" name="テキスト プレースホルダー 8"/>
          <p:cNvSpPr>
            <a:spLocks noGrp="1"/>
          </p:cNvSpPr>
          <p:nvPr>
            <p:ph type="body" sz="quarter" idx="23" hasCustomPrompt="1"/>
          </p:nvPr>
        </p:nvSpPr>
        <p:spPr>
          <a:xfrm>
            <a:off x="6014529" y="5717448"/>
            <a:ext cx="3200685" cy="1095268"/>
          </a:xfrm>
        </p:spPr>
        <p:txBody>
          <a:bodyPr anchor="ctr">
            <a:normAutofit/>
          </a:bodyPr>
          <a:lstStyle>
            <a:lvl1pPr algn="ct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51" name="テキスト プレースホルダー 8"/>
          <p:cNvSpPr>
            <a:spLocks noGrp="1"/>
          </p:cNvSpPr>
          <p:nvPr>
            <p:ph type="body" sz="quarter" idx="24" hasCustomPrompt="1"/>
          </p:nvPr>
        </p:nvSpPr>
        <p:spPr>
          <a:xfrm>
            <a:off x="9863286" y="5981525"/>
            <a:ext cx="3200685" cy="1095268"/>
          </a:xfrm>
        </p:spPr>
        <p:txBody>
          <a:bodyPr anchor="ctr">
            <a:normAutofit/>
          </a:bodyPr>
          <a:lstStyle>
            <a:lvl1pPr algn="ct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29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00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5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000"/>
                            </p:stCondLst>
                            <p:childTnLst>
                              <p:par>
                                <p:cTn id="1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7" grpId="0" animBg="1"/>
      <p:bldP spid="6" grpId="0" animBg="1"/>
      <p:bldP spid="5" grpId="0"/>
      <p:bldP spid="15" grpId="0" animBg="1"/>
      <p:bldP spid="16" grpId="0" animBg="1"/>
      <p:bldP spid="31" grpId="0" animBg="1"/>
      <p:bldP spid="32" grpId="0" animBg="1"/>
      <p:bldP spid="33" grpId="0" animBg="1"/>
      <p:bldP spid="34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animBg="1"/>
      <p:bldP spid="44" grpId="0" animBg="1"/>
      <p:bldP spid="45" grpId="0" animBg="1"/>
      <p:bldP spid="48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3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1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9433" y="9752011"/>
            <a:ext cx="18295845" cy="53498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6" y="9708380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The Power of PowerPoint – http://thepopp.com</a:t>
            </a:r>
            <a:endParaRPr lang="en-US" dirty="0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29" y="336628"/>
            <a:ext cx="1512168" cy="1512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4" y="202432"/>
            <a:ext cx="1512168" cy="1512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2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 rot="363050">
            <a:off x="6885636" y="2896287"/>
            <a:ext cx="3231057" cy="100721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3200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6766942" y="2717309"/>
            <a:ext cx="3231738" cy="10121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正方形/長方形 17"/>
          <p:cNvSpPr/>
          <p:nvPr userDrawn="1"/>
        </p:nvSpPr>
        <p:spPr>
          <a:xfrm rot="363050">
            <a:off x="6885636" y="4527566"/>
            <a:ext cx="3231057" cy="100721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3200" dirty="0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6766942" y="4348588"/>
            <a:ext cx="3231738" cy="10121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正方形/長方形 19"/>
          <p:cNvSpPr/>
          <p:nvPr userDrawn="1"/>
        </p:nvSpPr>
        <p:spPr>
          <a:xfrm rot="363050">
            <a:off x="6885636" y="6153937"/>
            <a:ext cx="3231057" cy="100721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3200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6766942" y="5974959"/>
            <a:ext cx="3231738" cy="10121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正方形/長方形 21"/>
          <p:cNvSpPr/>
          <p:nvPr userDrawn="1"/>
        </p:nvSpPr>
        <p:spPr>
          <a:xfrm rot="363050">
            <a:off x="6885636" y="7785216"/>
            <a:ext cx="3231057" cy="100721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3200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6766942" y="7606238"/>
            <a:ext cx="3231738" cy="10121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10367342" y="4207396"/>
            <a:ext cx="7344816" cy="135710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10367342" y="2551212"/>
            <a:ext cx="7344816" cy="135710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18" hasCustomPrompt="1"/>
          </p:nvPr>
        </p:nvSpPr>
        <p:spPr>
          <a:xfrm>
            <a:off x="10367342" y="7530814"/>
            <a:ext cx="7344816" cy="135710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10367342" y="5874630"/>
            <a:ext cx="7344816" cy="135710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687555" y="2728798"/>
            <a:ext cx="5287300" cy="5889544"/>
          </a:xfrm>
        </p:spPr>
        <p:txBody>
          <a:bodyPr anchor="ctr">
            <a:noAutofit/>
          </a:bodyPr>
          <a:lstStyle>
            <a:lvl1pPr algn="l"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4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6778345" y="2717309"/>
            <a:ext cx="3220335" cy="997062"/>
          </a:xfrm>
        </p:spPr>
        <p:txBody>
          <a:bodyPr anchor="ctr">
            <a:normAutofit/>
          </a:bodyPr>
          <a:lstStyle>
            <a:lvl1pPr algn="ct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8"/>
          <p:cNvSpPr>
            <a:spLocks noGrp="1"/>
          </p:cNvSpPr>
          <p:nvPr>
            <p:ph type="body" sz="quarter" idx="21" hasCustomPrompt="1"/>
          </p:nvPr>
        </p:nvSpPr>
        <p:spPr>
          <a:xfrm>
            <a:off x="6766942" y="4362462"/>
            <a:ext cx="3220335" cy="997062"/>
          </a:xfrm>
        </p:spPr>
        <p:txBody>
          <a:bodyPr anchor="ctr">
            <a:normAutofit/>
          </a:bodyPr>
          <a:lstStyle>
            <a:lvl1pPr algn="ct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6" name="テキスト プレースホルダー 8"/>
          <p:cNvSpPr>
            <a:spLocks noGrp="1"/>
          </p:cNvSpPr>
          <p:nvPr>
            <p:ph type="body" sz="quarter" idx="22" hasCustomPrompt="1"/>
          </p:nvPr>
        </p:nvSpPr>
        <p:spPr>
          <a:xfrm>
            <a:off x="6761431" y="5974959"/>
            <a:ext cx="3220335" cy="997062"/>
          </a:xfrm>
        </p:spPr>
        <p:txBody>
          <a:bodyPr anchor="ctr">
            <a:normAutofit/>
          </a:bodyPr>
          <a:lstStyle>
            <a:lvl1pPr algn="ct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7" name="テキスト プレースホルダー 8"/>
          <p:cNvSpPr>
            <a:spLocks noGrp="1"/>
          </p:cNvSpPr>
          <p:nvPr>
            <p:ph type="body" sz="quarter" idx="23" hasCustomPrompt="1"/>
          </p:nvPr>
        </p:nvSpPr>
        <p:spPr>
          <a:xfrm>
            <a:off x="6766942" y="7606238"/>
            <a:ext cx="3220335" cy="997062"/>
          </a:xfrm>
        </p:spPr>
        <p:txBody>
          <a:bodyPr anchor="ctr">
            <a:normAutofit/>
          </a:bodyPr>
          <a:lstStyle>
            <a:lvl1pPr algn="ct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28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7" grpId="0" animBg="1"/>
      <p:bldP spid="6" grpId="0" animBg="1"/>
      <p:bldP spid="5" grpId="0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9433" y="9752011"/>
            <a:ext cx="18295845" cy="53498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6" y="9708380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The Power of PowerPoint – http://thepopp.com</a:t>
            </a:r>
            <a:endParaRPr lang="en-US" dirty="0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29" y="336628"/>
            <a:ext cx="1512168" cy="1512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4" y="202432"/>
            <a:ext cx="1512168" cy="1512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2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7655204" y="2125853"/>
            <a:ext cx="9912938" cy="99706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687555" y="2728798"/>
            <a:ext cx="5287300" cy="5889544"/>
          </a:xfrm>
        </p:spPr>
        <p:txBody>
          <a:bodyPr anchor="ctr">
            <a:noAutofit/>
          </a:bodyPr>
          <a:lstStyle>
            <a:lvl1pPr algn="l"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9" name="正方形/長方形 28"/>
          <p:cNvSpPr/>
          <p:nvPr userDrawn="1"/>
        </p:nvSpPr>
        <p:spPr>
          <a:xfrm rot="363050">
            <a:off x="6747685" y="2164755"/>
            <a:ext cx="912983" cy="907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6622926" y="2170461"/>
            <a:ext cx="912983" cy="90784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31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7655204" y="3361626"/>
            <a:ext cx="9912938" cy="99706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2" name="正方形/長方形 31"/>
          <p:cNvSpPr/>
          <p:nvPr userDrawn="1"/>
        </p:nvSpPr>
        <p:spPr>
          <a:xfrm rot="363050">
            <a:off x="6747685" y="3400528"/>
            <a:ext cx="912983" cy="907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6622926" y="3406234"/>
            <a:ext cx="912983" cy="90784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/>
              <a:t>2</a:t>
            </a:r>
            <a:endParaRPr lang="en-US" sz="2400" dirty="0"/>
          </a:p>
        </p:txBody>
      </p:sp>
      <p:sp>
        <p:nvSpPr>
          <p:cNvPr id="37" name="テキスト プレースホルダー 8"/>
          <p:cNvSpPr>
            <a:spLocks noGrp="1"/>
          </p:cNvSpPr>
          <p:nvPr>
            <p:ph type="body" sz="quarter" idx="21" hasCustomPrompt="1"/>
          </p:nvPr>
        </p:nvSpPr>
        <p:spPr>
          <a:xfrm>
            <a:off x="7655204" y="4578486"/>
            <a:ext cx="9912938" cy="99706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8" name="正方形/長方形 37"/>
          <p:cNvSpPr/>
          <p:nvPr userDrawn="1"/>
        </p:nvSpPr>
        <p:spPr>
          <a:xfrm rot="363050">
            <a:off x="6747685" y="4617388"/>
            <a:ext cx="912983" cy="907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6622926" y="4623094"/>
            <a:ext cx="912983" cy="90784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/>
              <a:t>3</a:t>
            </a:r>
            <a:endParaRPr lang="en-US" sz="2400" dirty="0"/>
          </a:p>
        </p:txBody>
      </p:sp>
      <p:sp>
        <p:nvSpPr>
          <p:cNvPr id="40" name="テキスト プレースホルダー 8"/>
          <p:cNvSpPr>
            <a:spLocks noGrp="1"/>
          </p:cNvSpPr>
          <p:nvPr>
            <p:ph type="body" sz="quarter" idx="22" hasCustomPrompt="1"/>
          </p:nvPr>
        </p:nvSpPr>
        <p:spPr>
          <a:xfrm>
            <a:off x="7655204" y="5798261"/>
            <a:ext cx="9912938" cy="99706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41" name="正方形/長方形 40"/>
          <p:cNvSpPr/>
          <p:nvPr userDrawn="1"/>
        </p:nvSpPr>
        <p:spPr>
          <a:xfrm rot="363050">
            <a:off x="6747685" y="5837163"/>
            <a:ext cx="912983" cy="907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正方形/長方形 41"/>
          <p:cNvSpPr/>
          <p:nvPr userDrawn="1"/>
        </p:nvSpPr>
        <p:spPr>
          <a:xfrm>
            <a:off x="6622926" y="5842869"/>
            <a:ext cx="912983" cy="90784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/>
              <a:t>4</a:t>
            </a:r>
            <a:endParaRPr lang="en-US" sz="2400" dirty="0"/>
          </a:p>
        </p:txBody>
      </p:sp>
      <p:sp>
        <p:nvSpPr>
          <p:cNvPr id="43" name="テキスト プレースホルダー 8"/>
          <p:cNvSpPr>
            <a:spLocks noGrp="1"/>
          </p:cNvSpPr>
          <p:nvPr>
            <p:ph type="body" sz="quarter" idx="23" hasCustomPrompt="1"/>
          </p:nvPr>
        </p:nvSpPr>
        <p:spPr>
          <a:xfrm>
            <a:off x="7655204" y="7034034"/>
            <a:ext cx="9912938" cy="99706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44" name="正方形/長方形 43"/>
          <p:cNvSpPr/>
          <p:nvPr userDrawn="1"/>
        </p:nvSpPr>
        <p:spPr>
          <a:xfrm rot="363050">
            <a:off x="6747685" y="7072936"/>
            <a:ext cx="912983" cy="907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正方形/長方形 44"/>
          <p:cNvSpPr/>
          <p:nvPr userDrawn="1"/>
        </p:nvSpPr>
        <p:spPr>
          <a:xfrm>
            <a:off x="6622926" y="7078642"/>
            <a:ext cx="912983" cy="90784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/>
              <a:t>5</a:t>
            </a:r>
            <a:endParaRPr lang="en-US" sz="2400" dirty="0"/>
          </a:p>
        </p:txBody>
      </p:sp>
      <p:sp>
        <p:nvSpPr>
          <p:cNvPr id="46" name="テキスト プレースホルダー 8"/>
          <p:cNvSpPr>
            <a:spLocks noGrp="1"/>
          </p:cNvSpPr>
          <p:nvPr>
            <p:ph type="body" sz="quarter" idx="24" hasCustomPrompt="1"/>
          </p:nvPr>
        </p:nvSpPr>
        <p:spPr>
          <a:xfrm>
            <a:off x="7655204" y="8250894"/>
            <a:ext cx="9912938" cy="997062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47" name="正方形/長方形 46"/>
          <p:cNvSpPr/>
          <p:nvPr userDrawn="1"/>
        </p:nvSpPr>
        <p:spPr>
          <a:xfrm rot="363050">
            <a:off x="6747685" y="8289796"/>
            <a:ext cx="912983" cy="907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6622926" y="8295502"/>
            <a:ext cx="912983" cy="90784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/>
              <a:t>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528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7" grpId="0" animBg="1"/>
      <p:bldP spid="6" grpId="0" animBg="1"/>
      <p:bldP spid="5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0" grpId="0" animBg="1"/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animBg="1"/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animBg="1"/>
      <p:bldP spid="4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animBg="1"/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/>
      <p:bldP spid="48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9433" y="9752011"/>
            <a:ext cx="18295845" cy="53498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6" y="9708380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The Power of PowerPoint – http://thepopp.com</a:t>
            </a:r>
            <a:endParaRPr lang="en-US" dirty="0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29" y="336628"/>
            <a:ext cx="1512168" cy="1512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4" y="202432"/>
            <a:ext cx="1512168" cy="1512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2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-144017" y="5005845"/>
            <a:ext cx="3094535" cy="164982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V="1">
            <a:off x="2950518" y="5568799"/>
            <a:ext cx="2736304" cy="108686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>
            <a:off x="5686822" y="5568799"/>
            <a:ext cx="2880320" cy="102167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 userDrawn="1"/>
        </p:nvCxnSpPr>
        <p:spPr>
          <a:xfrm flipV="1">
            <a:off x="8567142" y="5149861"/>
            <a:ext cx="2017274" cy="144061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10584416" y="5149861"/>
            <a:ext cx="2663246" cy="72030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 userDrawn="1"/>
        </p:nvCxnSpPr>
        <p:spPr>
          <a:xfrm flipV="1">
            <a:off x="13247662" y="4500884"/>
            <a:ext cx="2535604" cy="136928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 userDrawn="1"/>
        </p:nvCxnSpPr>
        <p:spPr>
          <a:xfrm>
            <a:off x="15783266" y="4500884"/>
            <a:ext cx="2503147" cy="19470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フローチャート : 結合子 2"/>
          <p:cNvSpPr/>
          <p:nvPr userDrawn="1"/>
        </p:nvSpPr>
        <p:spPr>
          <a:xfrm>
            <a:off x="2806502" y="6511652"/>
            <a:ext cx="288032" cy="288032"/>
          </a:xfrm>
          <a:prstGeom prst="flowChartConnector">
            <a:avLst/>
          </a:prstGeom>
          <a:solidFill>
            <a:schemeClr val="bg1"/>
          </a:solidFill>
          <a:ln>
            <a:noFill/>
            <a:prstDash val="sysDot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フローチャート : 結合子 13"/>
          <p:cNvSpPr/>
          <p:nvPr userDrawn="1"/>
        </p:nvSpPr>
        <p:spPr>
          <a:xfrm>
            <a:off x="5542806" y="5424783"/>
            <a:ext cx="288032" cy="288032"/>
          </a:xfrm>
          <a:prstGeom prst="flowChartConnector">
            <a:avLst/>
          </a:prstGeom>
          <a:solidFill>
            <a:schemeClr val="bg1"/>
          </a:solidFill>
          <a:ln>
            <a:noFill/>
            <a:prstDash val="sysDot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フローチャート : 結合子 14"/>
          <p:cNvSpPr/>
          <p:nvPr userDrawn="1"/>
        </p:nvSpPr>
        <p:spPr>
          <a:xfrm>
            <a:off x="8423126" y="6446462"/>
            <a:ext cx="288032" cy="288032"/>
          </a:xfrm>
          <a:prstGeom prst="flowChartConnector">
            <a:avLst/>
          </a:prstGeom>
          <a:solidFill>
            <a:schemeClr val="bg1"/>
          </a:solidFill>
          <a:ln>
            <a:noFill/>
            <a:prstDash val="sysDot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フローチャート : 結合子 15"/>
          <p:cNvSpPr/>
          <p:nvPr userDrawn="1"/>
        </p:nvSpPr>
        <p:spPr>
          <a:xfrm>
            <a:off x="10440400" y="5005845"/>
            <a:ext cx="288032" cy="288032"/>
          </a:xfrm>
          <a:prstGeom prst="flowChartConnector">
            <a:avLst/>
          </a:prstGeom>
          <a:solidFill>
            <a:schemeClr val="bg1"/>
          </a:solidFill>
          <a:ln>
            <a:noFill/>
            <a:prstDash val="sysDot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フローチャート : 結合子 20"/>
          <p:cNvSpPr/>
          <p:nvPr userDrawn="1"/>
        </p:nvSpPr>
        <p:spPr>
          <a:xfrm>
            <a:off x="13103646" y="5730325"/>
            <a:ext cx="288032" cy="288032"/>
          </a:xfrm>
          <a:prstGeom prst="flowChartConnector">
            <a:avLst/>
          </a:prstGeom>
          <a:solidFill>
            <a:schemeClr val="bg1"/>
          </a:solidFill>
          <a:ln>
            <a:noFill/>
            <a:prstDash val="sysDot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フローチャート : 結合子 21"/>
          <p:cNvSpPr/>
          <p:nvPr userDrawn="1"/>
        </p:nvSpPr>
        <p:spPr>
          <a:xfrm>
            <a:off x="15639250" y="4356868"/>
            <a:ext cx="288032" cy="288032"/>
          </a:xfrm>
          <a:prstGeom prst="flowChartConnector">
            <a:avLst/>
          </a:prstGeom>
          <a:solidFill>
            <a:schemeClr val="bg1"/>
          </a:solidFill>
          <a:ln>
            <a:noFill/>
            <a:prstDash val="sysDot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3562586" y="7015708"/>
            <a:ext cx="3960440" cy="504056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49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3562586" y="7460693"/>
            <a:ext cx="3960440" cy="178726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50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970298" y="2772303"/>
            <a:ext cx="3960440" cy="504056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51" name="テキスト プレースホルダー 8"/>
          <p:cNvSpPr>
            <a:spLocks noGrp="1"/>
          </p:cNvSpPr>
          <p:nvPr>
            <p:ph type="body" sz="quarter" idx="18" hasCustomPrompt="1"/>
          </p:nvPr>
        </p:nvSpPr>
        <p:spPr>
          <a:xfrm>
            <a:off x="970298" y="3217288"/>
            <a:ext cx="3960440" cy="178726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cxnSp>
        <p:nvCxnSpPr>
          <p:cNvPr id="55" name="直線コネクタ 54"/>
          <p:cNvCxnSpPr/>
          <p:nvPr userDrawn="1"/>
        </p:nvCxnSpPr>
        <p:spPr>
          <a:xfrm flipH="1" flipV="1">
            <a:off x="2459905" y="4695591"/>
            <a:ext cx="360040" cy="160003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 userDrawn="1"/>
        </p:nvCxnSpPr>
        <p:spPr>
          <a:xfrm flipH="1">
            <a:off x="5182766" y="5874341"/>
            <a:ext cx="360040" cy="106935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5758830" y="2390025"/>
            <a:ext cx="3960440" cy="504056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59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5758830" y="2835010"/>
            <a:ext cx="3960440" cy="178726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60" name="テキスト プレースホルダー 8"/>
          <p:cNvSpPr>
            <a:spLocks noGrp="1"/>
          </p:cNvSpPr>
          <p:nvPr>
            <p:ph type="body" sz="quarter" idx="21" hasCustomPrompt="1"/>
          </p:nvPr>
        </p:nvSpPr>
        <p:spPr>
          <a:xfrm>
            <a:off x="8748212" y="7159724"/>
            <a:ext cx="3960440" cy="504056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61" name="テキスト プレースホルダー 8"/>
          <p:cNvSpPr>
            <a:spLocks noGrp="1"/>
          </p:cNvSpPr>
          <p:nvPr>
            <p:ph type="body" sz="quarter" idx="22" hasCustomPrompt="1"/>
          </p:nvPr>
        </p:nvSpPr>
        <p:spPr>
          <a:xfrm>
            <a:off x="8748212" y="7604709"/>
            <a:ext cx="3960440" cy="178726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62" name="テキスト プレースホルダー 8"/>
          <p:cNvSpPr>
            <a:spLocks noGrp="1"/>
          </p:cNvSpPr>
          <p:nvPr>
            <p:ph type="body" sz="quarter" idx="23" hasCustomPrompt="1"/>
          </p:nvPr>
        </p:nvSpPr>
        <p:spPr>
          <a:xfrm>
            <a:off x="10728432" y="2395674"/>
            <a:ext cx="3960440" cy="504056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63" name="テキスト プレースホルダー 8"/>
          <p:cNvSpPr>
            <a:spLocks noGrp="1"/>
          </p:cNvSpPr>
          <p:nvPr>
            <p:ph type="body" sz="quarter" idx="24" hasCustomPrompt="1"/>
          </p:nvPr>
        </p:nvSpPr>
        <p:spPr>
          <a:xfrm>
            <a:off x="10728432" y="2840659"/>
            <a:ext cx="3960440" cy="178726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64" name="テキスト プレースホルダー 8"/>
          <p:cNvSpPr>
            <a:spLocks noGrp="1"/>
          </p:cNvSpPr>
          <p:nvPr>
            <p:ph type="body" sz="quarter" idx="25" hasCustomPrompt="1"/>
          </p:nvPr>
        </p:nvSpPr>
        <p:spPr>
          <a:xfrm>
            <a:off x="13803046" y="6151613"/>
            <a:ext cx="3960440" cy="504056"/>
          </a:xfrm>
        </p:spPr>
        <p:txBody>
          <a:bodyPr>
            <a:noAutofit/>
          </a:bodyPr>
          <a:lstStyle>
            <a:lvl1pPr>
              <a:defRPr sz="24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65" name="テキスト プレースホルダー 8"/>
          <p:cNvSpPr>
            <a:spLocks noGrp="1"/>
          </p:cNvSpPr>
          <p:nvPr>
            <p:ph type="body" sz="quarter" idx="26" hasCustomPrompt="1"/>
          </p:nvPr>
        </p:nvSpPr>
        <p:spPr>
          <a:xfrm>
            <a:off x="13803046" y="6596598"/>
            <a:ext cx="3960440" cy="178726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cxnSp>
        <p:nvCxnSpPr>
          <p:cNvPr id="70" name="直線コネクタ 69"/>
          <p:cNvCxnSpPr/>
          <p:nvPr userDrawn="1"/>
        </p:nvCxnSpPr>
        <p:spPr>
          <a:xfrm flipH="1" flipV="1">
            <a:off x="7919070" y="4695591"/>
            <a:ext cx="504056" cy="160003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 userDrawn="1"/>
        </p:nvCxnSpPr>
        <p:spPr>
          <a:xfrm flipH="1">
            <a:off x="10134271" y="5495609"/>
            <a:ext cx="361090" cy="14480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/>
          <p:cNvCxnSpPr/>
          <p:nvPr userDrawn="1"/>
        </p:nvCxnSpPr>
        <p:spPr>
          <a:xfrm flipH="1" flipV="1">
            <a:off x="12527582" y="4356869"/>
            <a:ext cx="576064" cy="121193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/>
          <p:cNvCxnSpPr/>
          <p:nvPr userDrawn="1"/>
        </p:nvCxnSpPr>
        <p:spPr>
          <a:xfrm flipH="1">
            <a:off x="15191878" y="4783460"/>
            <a:ext cx="591388" cy="123489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正方形/長方形 78"/>
          <p:cNvSpPr/>
          <p:nvPr userDrawn="1"/>
        </p:nvSpPr>
        <p:spPr>
          <a:xfrm>
            <a:off x="862286" y="2839244"/>
            <a:ext cx="132455" cy="90784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dirty="0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3454574" y="7087716"/>
            <a:ext cx="132455" cy="90784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dirty="0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5614814" y="2479204"/>
            <a:ext cx="132455" cy="90784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dirty="0"/>
          </a:p>
        </p:txBody>
      </p:sp>
      <p:sp>
        <p:nvSpPr>
          <p:cNvPr id="82" name="正方形/長方形 81"/>
          <p:cNvSpPr/>
          <p:nvPr userDrawn="1"/>
        </p:nvSpPr>
        <p:spPr>
          <a:xfrm>
            <a:off x="8644930" y="7177206"/>
            <a:ext cx="132455" cy="90784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dirty="0"/>
          </a:p>
        </p:txBody>
      </p:sp>
      <p:sp>
        <p:nvSpPr>
          <p:cNvPr id="83" name="正方形/長方形 82"/>
          <p:cNvSpPr/>
          <p:nvPr userDrawn="1"/>
        </p:nvSpPr>
        <p:spPr>
          <a:xfrm>
            <a:off x="10610502" y="2466392"/>
            <a:ext cx="132455" cy="90784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dirty="0"/>
          </a:p>
        </p:txBody>
      </p:sp>
      <p:sp>
        <p:nvSpPr>
          <p:cNvPr id="84" name="正方形/長方形 83"/>
          <p:cNvSpPr/>
          <p:nvPr userDrawn="1"/>
        </p:nvSpPr>
        <p:spPr>
          <a:xfrm>
            <a:off x="13679710" y="6219654"/>
            <a:ext cx="132455" cy="90784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797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0"/>
                            </p:stCondLst>
                            <p:childTnLst>
                              <p:par>
                                <p:cTn id="9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500"/>
                            </p:stCondLst>
                            <p:childTnLst>
                              <p:par>
                                <p:cTn id="10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000"/>
                            </p:stCondLst>
                            <p:childTnLst>
                              <p:par>
                                <p:cTn id="1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5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8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7" grpId="0" animBg="1"/>
      <p:bldP spid="6" grpId="0" animBg="1"/>
      <p:bldP spid="5" grpId="0"/>
      <p:bldP spid="3" grpId="0" animBg="1"/>
      <p:bldP spid="14" grpId="0" animBg="1"/>
      <p:bldP spid="15" grpId="0" animBg="1"/>
      <p:bldP spid="16" grpId="0" animBg="1"/>
      <p:bldP spid="21" grpId="0" animBg="1"/>
      <p:bldP spid="22" grpId="0" animBg="1"/>
      <p:bldP spid="4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グラフ プレースホルダー 10"/>
          <p:cNvSpPr>
            <a:spLocks noGrp="1"/>
          </p:cNvSpPr>
          <p:nvPr>
            <p:ph type="chart" sz="quarter" idx="14" hasCustomPrompt="1"/>
          </p:nvPr>
        </p:nvSpPr>
        <p:spPr>
          <a:xfrm>
            <a:off x="718270" y="2746764"/>
            <a:ext cx="3095625" cy="30972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 smtClean="0"/>
              <a:t>Add Graph</a:t>
            </a:r>
            <a:endParaRPr lang="en-US" dirty="0"/>
          </a:p>
        </p:txBody>
      </p:sp>
      <p:sp>
        <p:nvSpPr>
          <p:cNvPr id="69" name="グラフ プレースホルダー 10"/>
          <p:cNvSpPr>
            <a:spLocks noGrp="1"/>
          </p:cNvSpPr>
          <p:nvPr>
            <p:ph type="chart" sz="quarter" idx="18" hasCustomPrompt="1"/>
          </p:nvPr>
        </p:nvSpPr>
        <p:spPr>
          <a:xfrm>
            <a:off x="4096875" y="2079483"/>
            <a:ext cx="3095625" cy="30972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 smtClean="0"/>
              <a:t>Add Graph</a:t>
            </a:r>
            <a:endParaRPr lang="en-US" dirty="0"/>
          </a:p>
        </p:txBody>
      </p:sp>
      <p:sp>
        <p:nvSpPr>
          <p:cNvPr id="76" name="グラフ プレースホルダー 10"/>
          <p:cNvSpPr>
            <a:spLocks noGrp="1"/>
          </p:cNvSpPr>
          <p:nvPr>
            <p:ph type="chart" sz="quarter" idx="20" hasCustomPrompt="1"/>
          </p:nvPr>
        </p:nvSpPr>
        <p:spPr>
          <a:xfrm>
            <a:off x="7631038" y="3766101"/>
            <a:ext cx="3095625" cy="30972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 smtClean="0"/>
              <a:t>Add Graph</a:t>
            </a:r>
            <a:endParaRPr lang="en-US" dirty="0"/>
          </a:p>
        </p:txBody>
      </p:sp>
      <p:sp>
        <p:nvSpPr>
          <p:cNvPr id="91" name="グラフ プレースホルダー 10"/>
          <p:cNvSpPr>
            <a:spLocks noGrp="1"/>
          </p:cNvSpPr>
          <p:nvPr>
            <p:ph type="chart" sz="quarter" idx="22" hasCustomPrompt="1"/>
          </p:nvPr>
        </p:nvSpPr>
        <p:spPr>
          <a:xfrm>
            <a:off x="10870778" y="2047156"/>
            <a:ext cx="3095625" cy="30972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 smtClean="0"/>
              <a:t>Add Graph</a:t>
            </a:r>
            <a:endParaRPr lang="en-US" dirty="0"/>
          </a:p>
        </p:txBody>
      </p:sp>
      <p:sp>
        <p:nvSpPr>
          <p:cNvPr id="95" name="グラフ プレースホルダー 10"/>
          <p:cNvSpPr>
            <a:spLocks noGrp="1"/>
          </p:cNvSpPr>
          <p:nvPr>
            <p:ph type="chart" sz="quarter" idx="24" hasCustomPrompt="1"/>
          </p:nvPr>
        </p:nvSpPr>
        <p:spPr>
          <a:xfrm>
            <a:off x="14543806" y="3307085"/>
            <a:ext cx="3095625" cy="30972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 smtClean="0"/>
              <a:t>Add Graph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9433" y="9752011"/>
            <a:ext cx="18295845" cy="53498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6" y="9708380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The Power of PowerPoint – http://thepopp.com</a:t>
            </a:r>
            <a:endParaRPr lang="en-US" dirty="0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29" y="336628"/>
            <a:ext cx="1512168" cy="1512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4" y="202432"/>
            <a:ext cx="1512168" cy="1512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2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6" name="正方形/長方形 65"/>
          <p:cNvSpPr/>
          <p:nvPr userDrawn="1"/>
        </p:nvSpPr>
        <p:spPr>
          <a:xfrm rot="363050">
            <a:off x="741426" y="5998645"/>
            <a:ext cx="3231057" cy="54904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3200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646262" y="5948835"/>
            <a:ext cx="3231738" cy="55170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646262" y="5916234"/>
            <a:ext cx="3231738" cy="580928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71" name="正方形/長方形 70"/>
          <p:cNvSpPr/>
          <p:nvPr userDrawn="1"/>
        </p:nvSpPr>
        <p:spPr>
          <a:xfrm rot="363050">
            <a:off x="4120031" y="5331364"/>
            <a:ext cx="3231057" cy="54904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3200" dirty="0"/>
          </a:p>
        </p:txBody>
      </p:sp>
      <p:sp>
        <p:nvSpPr>
          <p:cNvPr id="73" name="正方形/長方形 72"/>
          <p:cNvSpPr/>
          <p:nvPr userDrawn="1"/>
        </p:nvSpPr>
        <p:spPr>
          <a:xfrm>
            <a:off x="4024867" y="5281554"/>
            <a:ext cx="3231738" cy="55170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4024867" y="5248953"/>
            <a:ext cx="3231738" cy="580928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78" name="正方形/長方形 77"/>
          <p:cNvSpPr/>
          <p:nvPr userDrawn="1"/>
        </p:nvSpPr>
        <p:spPr>
          <a:xfrm rot="363050">
            <a:off x="7654194" y="7017982"/>
            <a:ext cx="3231057" cy="54904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3200" dirty="0"/>
          </a:p>
        </p:txBody>
      </p:sp>
      <p:sp>
        <p:nvSpPr>
          <p:cNvPr id="85" name="正方形/長方形 84"/>
          <p:cNvSpPr/>
          <p:nvPr userDrawn="1"/>
        </p:nvSpPr>
        <p:spPr>
          <a:xfrm>
            <a:off x="7559030" y="6968172"/>
            <a:ext cx="3231738" cy="55170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テキスト プレースホルダー 8"/>
          <p:cNvSpPr>
            <a:spLocks noGrp="1"/>
          </p:cNvSpPr>
          <p:nvPr>
            <p:ph type="body" sz="quarter" idx="21" hasCustomPrompt="1"/>
          </p:nvPr>
        </p:nvSpPr>
        <p:spPr>
          <a:xfrm>
            <a:off x="7559030" y="6935571"/>
            <a:ext cx="3231738" cy="580928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92" name="正方形/長方形 91"/>
          <p:cNvSpPr/>
          <p:nvPr userDrawn="1"/>
        </p:nvSpPr>
        <p:spPr>
          <a:xfrm rot="363050">
            <a:off x="10893934" y="5299037"/>
            <a:ext cx="3231057" cy="54904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3200" dirty="0"/>
          </a:p>
        </p:txBody>
      </p:sp>
      <p:sp>
        <p:nvSpPr>
          <p:cNvPr id="93" name="正方形/長方形 92"/>
          <p:cNvSpPr/>
          <p:nvPr userDrawn="1"/>
        </p:nvSpPr>
        <p:spPr>
          <a:xfrm>
            <a:off x="10798770" y="5249227"/>
            <a:ext cx="3231738" cy="55170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テキスト プレースホルダー 8"/>
          <p:cNvSpPr>
            <a:spLocks noGrp="1"/>
          </p:cNvSpPr>
          <p:nvPr>
            <p:ph type="body" sz="quarter" idx="23" hasCustomPrompt="1"/>
          </p:nvPr>
        </p:nvSpPr>
        <p:spPr>
          <a:xfrm>
            <a:off x="10798770" y="5216626"/>
            <a:ext cx="3231738" cy="580928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96" name="正方形/長方形 95"/>
          <p:cNvSpPr/>
          <p:nvPr userDrawn="1"/>
        </p:nvSpPr>
        <p:spPr>
          <a:xfrm rot="363050">
            <a:off x="14566962" y="6558966"/>
            <a:ext cx="3231057" cy="54904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3200" dirty="0"/>
          </a:p>
        </p:txBody>
      </p:sp>
      <p:sp>
        <p:nvSpPr>
          <p:cNvPr id="97" name="正方形/長方形 96"/>
          <p:cNvSpPr/>
          <p:nvPr userDrawn="1"/>
        </p:nvSpPr>
        <p:spPr>
          <a:xfrm>
            <a:off x="14471798" y="6509156"/>
            <a:ext cx="3231738" cy="55170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テキスト プレースホルダー 8"/>
          <p:cNvSpPr>
            <a:spLocks noGrp="1"/>
          </p:cNvSpPr>
          <p:nvPr>
            <p:ph type="body" sz="quarter" idx="25" hasCustomPrompt="1"/>
          </p:nvPr>
        </p:nvSpPr>
        <p:spPr>
          <a:xfrm>
            <a:off x="14471798" y="6476555"/>
            <a:ext cx="3231738" cy="580928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99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1495135" y="7591772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0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1495135" y="8324789"/>
            <a:ext cx="11593288" cy="1154579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01" name="テキスト プレースホルダー 8"/>
          <p:cNvSpPr>
            <a:spLocks noGrp="1"/>
          </p:cNvSpPr>
          <p:nvPr>
            <p:ph type="body" sz="quarter" idx="26" hasCustomPrompt="1"/>
          </p:nvPr>
        </p:nvSpPr>
        <p:spPr>
          <a:xfrm>
            <a:off x="865137" y="3703340"/>
            <a:ext cx="2733453" cy="1154579"/>
          </a:xfrm>
        </p:spPr>
        <p:txBody>
          <a:bodyPr anchor="ctr">
            <a:noAutofit/>
          </a:bodyPr>
          <a:lstStyle>
            <a:lvl1pPr algn="ctr">
              <a:defRPr sz="4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102" name="テキスト プレースホルダー 8"/>
          <p:cNvSpPr>
            <a:spLocks noGrp="1"/>
          </p:cNvSpPr>
          <p:nvPr>
            <p:ph type="body" sz="quarter" idx="27" hasCustomPrompt="1"/>
          </p:nvPr>
        </p:nvSpPr>
        <p:spPr>
          <a:xfrm>
            <a:off x="4248927" y="2983260"/>
            <a:ext cx="2733453" cy="1154579"/>
          </a:xfrm>
        </p:spPr>
        <p:txBody>
          <a:bodyPr anchor="ctr">
            <a:noAutofit/>
          </a:bodyPr>
          <a:lstStyle>
            <a:lvl1pPr algn="ctr">
              <a:defRPr sz="4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103" name="テキスト プレースホルダー 8"/>
          <p:cNvSpPr>
            <a:spLocks noGrp="1"/>
          </p:cNvSpPr>
          <p:nvPr>
            <p:ph type="body" sz="quarter" idx="28" hasCustomPrompt="1"/>
          </p:nvPr>
        </p:nvSpPr>
        <p:spPr>
          <a:xfrm>
            <a:off x="7771762" y="4718248"/>
            <a:ext cx="2733453" cy="1154579"/>
          </a:xfrm>
        </p:spPr>
        <p:txBody>
          <a:bodyPr anchor="ctr">
            <a:noAutofit/>
          </a:bodyPr>
          <a:lstStyle>
            <a:lvl1pPr algn="ctr">
              <a:defRPr sz="4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104" name="テキスト プレースホルダー 8"/>
          <p:cNvSpPr>
            <a:spLocks noGrp="1"/>
          </p:cNvSpPr>
          <p:nvPr>
            <p:ph type="body" sz="quarter" idx="29" hasCustomPrompt="1"/>
          </p:nvPr>
        </p:nvSpPr>
        <p:spPr>
          <a:xfrm>
            <a:off x="11015414" y="2983260"/>
            <a:ext cx="2733453" cy="1154579"/>
          </a:xfrm>
        </p:spPr>
        <p:txBody>
          <a:bodyPr anchor="ctr">
            <a:noAutofit/>
          </a:bodyPr>
          <a:lstStyle>
            <a:lvl1pPr algn="ctr">
              <a:defRPr sz="4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105" name="テキスト プレースホルダー 8"/>
          <p:cNvSpPr>
            <a:spLocks noGrp="1"/>
          </p:cNvSpPr>
          <p:nvPr>
            <p:ph type="body" sz="quarter" idx="30" hasCustomPrompt="1"/>
          </p:nvPr>
        </p:nvSpPr>
        <p:spPr>
          <a:xfrm>
            <a:off x="14759210" y="4275737"/>
            <a:ext cx="2733453" cy="1154579"/>
          </a:xfrm>
        </p:spPr>
        <p:txBody>
          <a:bodyPr anchor="ctr">
            <a:noAutofit/>
          </a:bodyPr>
          <a:lstStyle>
            <a:lvl1pPr algn="ctr">
              <a:defRPr sz="4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100%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7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500"/>
                            </p:stCondLst>
                            <p:childTnLst>
                              <p:par>
                                <p:cTn id="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500"/>
                            </p:stCondLst>
                            <p:childTnLst>
                              <p:par>
                                <p:cTn id="1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9500"/>
                            </p:stCondLst>
                            <p:childTnLst>
                              <p:par>
                                <p:cTn id="1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9" grpId="0"/>
      <p:bldP spid="76" grpId="0"/>
      <p:bldP spid="91" grpId="0"/>
      <p:bldP spid="95" grpId="0"/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7" grpId="0" animBg="1"/>
      <p:bldP spid="6" grpId="0" animBg="1"/>
      <p:bldP spid="5" grpId="0"/>
      <p:bldP spid="66" grpId="0" animBg="1"/>
      <p:bldP spid="67" grpId="0" animBg="1"/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  <p:bldP spid="73" grpId="0" animBg="1"/>
      <p:bldP spid="7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animBg="1"/>
      <p:bldP spid="85" grpId="0" animBg="1"/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animBg="1"/>
      <p:bldP spid="93" grpId="0" animBg="1"/>
      <p:bldP spid="9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 animBg="1"/>
      <p:bldP spid="97" grpId="0" animBg="1"/>
      <p:bldP spid="9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Graph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グラフ プレースホルダー 10"/>
          <p:cNvSpPr>
            <a:spLocks noGrp="1"/>
          </p:cNvSpPr>
          <p:nvPr>
            <p:ph type="chart" sz="quarter" idx="14" hasCustomPrompt="1"/>
          </p:nvPr>
        </p:nvSpPr>
        <p:spPr>
          <a:xfrm>
            <a:off x="2014414" y="2047156"/>
            <a:ext cx="14545616" cy="52565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 smtClean="0"/>
              <a:t>Add Graph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9433" y="9752011"/>
            <a:ext cx="18295845" cy="53498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6" y="9708380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The Power of PowerPoint – http://thepopp.com</a:t>
            </a:r>
            <a:endParaRPr lang="en-US" dirty="0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29" y="336628"/>
            <a:ext cx="1512168" cy="1512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4" y="202432"/>
            <a:ext cx="1512168" cy="1512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2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8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2002740" y="7313455"/>
            <a:ext cx="11604962" cy="566349"/>
          </a:xfrm>
        </p:spPr>
        <p:txBody>
          <a:bodyPr anchor="ctr">
            <a:noAutofit/>
          </a:bodyPr>
          <a:lstStyle>
            <a:lvl1pPr>
              <a:defRPr sz="32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0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1993974" y="7929114"/>
            <a:ext cx="11593288" cy="1154579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00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7" grpId="0" animBg="1"/>
      <p:bldP spid="6" grpId="0" animBg="1"/>
      <p:bldP spid="5" grpId="0"/>
      <p:bldP spid="6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31988" y="7209716"/>
            <a:ext cx="12662623" cy="1059135"/>
          </a:xfrm>
        </p:spPr>
        <p:txBody>
          <a:bodyPr/>
          <a:lstStyle>
            <a:lvl1pPr algn="l">
              <a:defRPr sz="6600"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1454817" y="7283107"/>
            <a:ext cx="3024336" cy="11623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335855" y="7230437"/>
            <a:ext cx="3024336" cy="11623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6215" y="8075106"/>
            <a:ext cx="12631887" cy="740802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1335855" y="7735788"/>
            <a:ext cx="3024336" cy="740802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bg1">
                    <a:lumMod val="75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6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6" grpId="0" animBg="1"/>
      <p:bldP spid="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1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411424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29" y="4131908"/>
            <a:ext cx="1512168" cy="1512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4" y="3997712"/>
            <a:ext cx="1512168" cy="1512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5122778"/>
            <a:ext cx="16417824" cy="2036946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6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6" grpId="0" animBg="1"/>
      <p:bldP spid="9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9433" y="9752011"/>
            <a:ext cx="18295845" cy="53498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6" y="9708380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The Power of PowerPoint – http://thepopp.com</a:t>
            </a:r>
            <a:endParaRPr lang="en-US" dirty="0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29" y="336628"/>
            <a:ext cx="1512168" cy="1512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4" y="202432"/>
            <a:ext cx="1512168" cy="1512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2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1798390" y="3703762"/>
            <a:ext cx="13321480" cy="647650"/>
          </a:xfrm>
        </p:spPr>
        <p:txBody>
          <a:bodyPr>
            <a:noAutofit/>
          </a:bodyPr>
          <a:lstStyle>
            <a:lvl1pPr>
              <a:defRPr sz="44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2878510" y="4495428"/>
            <a:ext cx="13321480" cy="2808312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22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7" grpId="0" animBg="1"/>
      <p:bldP spid="6" grpId="0" animBg="1"/>
      <p:bldP spid="5" grpId="0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31988" y="7209716"/>
            <a:ext cx="12662623" cy="1059135"/>
          </a:xfrm>
        </p:spPr>
        <p:txBody>
          <a:bodyPr/>
          <a:lstStyle>
            <a:lvl1pPr algn="l">
              <a:defRPr sz="6600"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1454817" y="7283107"/>
            <a:ext cx="3024336" cy="11623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335855" y="7230437"/>
            <a:ext cx="3024336" cy="11623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6215" y="8075106"/>
            <a:ext cx="12631887" cy="740802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1335855" y="7735788"/>
            <a:ext cx="3024336" cy="740802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bg1">
                    <a:lumMod val="75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0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6" grpId="0" animBg="1"/>
      <p:bldP spid="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1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31988" y="3609316"/>
            <a:ext cx="12662623" cy="1059135"/>
          </a:xfrm>
        </p:spPr>
        <p:txBody>
          <a:bodyPr/>
          <a:lstStyle>
            <a:lvl1pPr algn="l">
              <a:defRPr sz="6600"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1454817" y="3682707"/>
            <a:ext cx="3024336" cy="11623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335855" y="3630037"/>
            <a:ext cx="3024336" cy="11623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6215" y="4474706"/>
            <a:ext cx="12631887" cy="740802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1335855" y="4135388"/>
            <a:ext cx="3024336" cy="740802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bg1">
                    <a:lumMod val="75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4531989" y="7015708"/>
            <a:ext cx="12604105" cy="2448272"/>
          </a:xfrm>
        </p:spPr>
        <p:txBody>
          <a:bodyPr anchor="b">
            <a:normAutofit/>
          </a:bodyPr>
          <a:lstStyle>
            <a:lvl1pPr algn="r"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86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6" grpId="0" animBg="1"/>
      <p:bldP spid="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1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18286413" cy="10287000"/>
          </a:xfrm>
          <a:effectLst/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21" hasCustomPrompt="1"/>
          </p:nvPr>
        </p:nvSpPr>
        <p:spPr>
          <a:xfrm rot="360000">
            <a:off x="1042518" y="7380229"/>
            <a:ext cx="7061007" cy="1649259"/>
          </a:xfrm>
          <a:blipFill dpi="0" rotWithShape="1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8" hasCustomPrompt="1"/>
          </p:nvPr>
        </p:nvSpPr>
        <p:spPr>
          <a:xfrm rot="366632">
            <a:off x="966598" y="8394242"/>
            <a:ext cx="6993648" cy="635135"/>
          </a:xfrm>
        </p:spPr>
        <p:txBody>
          <a:bodyPr>
            <a:normAutofit/>
          </a:bodyPr>
          <a:lstStyle>
            <a:lvl1pPr algn="r"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718270" y="7303740"/>
            <a:ext cx="7291175" cy="1080120"/>
          </a:xfrm>
          <a:blipFill dpi="0" rotWithShape="1">
            <a:blip r:embed="rId3"/>
            <a:srcRect/>
            <a:tile tx="0" ty="0" sx="100000" sy="100000" flip="none" algn="tl"/>
          </a:blipFill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>
              <a:spcBef>
                <a:spcPts val="0"/>
              </a:spcBef>
              <a:defRPr sz="5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8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build="p" animBg="1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 animBg="1">
        <p:tmplLst>
          <p:tmpl>
            <p:tnLst>
              <p:par>
                <p:cTn presetID="2" presetClass="entr" presetSubtype="9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9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18286413" cy="10287000"/>
          </a:xfrm>
          <a:effectLst/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2335188"/>
            <a:ext cx="16849872" cy="1152128"/>
          </a:xfr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862286" y="679004"/>
            <a:ext cx="16849872" cy="1800200"/>
          </a:xfrm>
          <a:noFill/>
          <a:effectLst/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5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03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 rot="363050">
            <a:off x="-236407" y="-371382"/>
            <a:ext cx="17399462" cy="791140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145825" y="-152104"/>
            <a:ext cx="17329052" cy="804484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718270" y="8252782"/>
            <a:ext cx="14185576" cy="108012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5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4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-289842" y="-185092"/>
            <a:ext cx="17388000" cy="7992888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8" hasCustomPrompt="1"/>
          </p:nvPr>
        </p:nvSpPr>
        <p:spPr>
          <a:xfrm>
            <a:off x="790278" y="9116877"/>
            <a:ext cx="15985776" cy="635135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8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9433" y="9752011"/>
            <a:ext cx="18295845" cy="53498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6" y="9708380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The Power of PowerPoint – http://thepopp.com</a:t>
            </a:r>
            <a:endParaRPr lang="en-US" dirty="0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29" y="336628"/>
            <a:ext cx="1512168" cy="1512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4" y="202432"/>
            <a:ext cx="1512168" cy="1512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2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1519127" y="2407196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1519127" y="3140213"/>
            <a:ext cx="11593288" cy="1355215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3814614" y="4711452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8" hasCustomPrompt="1"/>
          </p:nvPr>
        </p:nvSpPr>
        <p:spPr>
          <a:xfrm>
            <a:off x="3814614" y="5444469"/>
            <a:ext cx="11593288" cy="1355215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6190878" y="7015708"/>
            <a:ext cx="11593288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6190878" y="7748725"/>
            <a:ext cx="11593288" cy="1355215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7" grpId="0" animBg="1"/>
      <p:bldP spid="6" grpId="0" animBg="1"/>
      <p:bldP spid="5" grpId="0"/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06302" y="3559324"/>
            <a:ext cx="16057784" cy="1923231"/>
          </a:xfrm>
          <a:effectLst/>
        </p:spPr>
        <p:txBody>
          <a:bodyPr anchor="b"/>
          <a:lstStyle>
            <a:lvl1pPr algn="ctr">
              <a:defRPr sz="5400"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j-ea"/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053850" y="5432826"/>
            <a:ext cx="16018807" cy="1654890"/>
          </a:xfrm>
        </p:spPr>
        <p:txBody>
          <a:bodyPr/>
          <a:lstStyle>
            <a:lvl1pPr algn="ctr">
              <a:spcBef>
                <a:spcPts val="0"/>
              </a:spcBef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382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Image - 1 column(bul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1255068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9433" y="9752011"/>
            <a:ext cx="18295845" cy="53498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6" y="9708380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The Power of PowerPoint – http://thepopp.com</a:t>
            </a:r>
            <a:endParaRPr lang="en-US" dirty="0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29" y="336628"/>
            <a:ext cx="1512168" cy="1512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4" y="202432"/>
            <a:ext cx="1512168" cy="1512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2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287222" y="3186347"/>
            <a:ext cx="8208912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9287222" y="3919364"/>
            <a:ext cx="8208912" cy="4422360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 rot="363050">
            <a:off x="650143" y="3185530"/>
            <a:ext cx="8159707" cy="55069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3200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665583" y="2881802"/>
            <a:ext cx="8159707" cy="52140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790279" y="3025820"/>
            <a:ext cx="7920880" cy="4968552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5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 rot="360000">
            <a:off x="4086530" y="8257771"/>
            <a:ext cx="4464496" cy="542312"/>
          </a:xfrm>
        </p:spPr>
        <p:txBody>
          <a:bodyPr>
            <a:noAutofit/>
          </a:bodyPr>
          <a:lstStyle>
            <a:lvl1pPr algn="r">
              <a:defRPr sz="32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08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7" grpId="0" animBg="1"/>
      <p:bldP spid="6" grpId="0" animBg="1"/>
      <p:bldP spid="5" grpId="0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animBg="1"/>
      <p:bldP spid="8" grpId="0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1255068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9433" y="9752011"/>
            <a:ext cx="18295845" cy="53498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6" y="9708380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The Power of PowerPoint – http://thepopp.com</a:t>
            </a:r>
            <a:endParaRPr lang="en-US" dirty="0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29" y="336628"/>
            <a:ext cx="1512168" cy="1512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4" y="202432"/>
            <a:ext cx="1512168" cy="1512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2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287222" y="3186347"/>
            <a:ext cx="8208912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9287222" y="3919364"/>
            <a:ext cx="8208912" cy="4422360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 rot="363050">
            <a:off x="665580" y="3186345"/>
            <a:ext cx="8159707" cy="521402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665583" y="3186347"/>
            <a:ext cx="8159707" cy="52140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790279" y="3330365"/>
            <a:ext cx="7920880" cy="4968552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39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7" grpId="0" animBg="1"/>
      <p:bldP spid="6" grpId="0" animBg="1"/>
      <p:bldP spid="5" grpId="0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animBg="1"/>
      <p:bldP spid="8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1255068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9433" y="9752011"/>
            <a:ext cx="18295845" cy="53498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6" y="9708380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The Power of PowerPoint – http://thepopp.com</a:t>
            </a:r>
            <a:endParaRPr lang="en-US" dirty="0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29" y="336628"/>
            <a:ext cx="1512168" cy="1512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4" y="202432"/>
            <a:ext cx="1512168" cy="1512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2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558167" y="6314541"/>
            <a:ext cx="8208912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558167" y="7047558"/>
            <a:ext cx="8208912" cy="2065731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 rot="363050">
            <a:off x="582770" y="2765334"/>
            <a:ext cx="8159707" cy="332530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483228" y="2760075"/>
            <a:ext cx="8159707" cy="332530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607924" y="2904092"/>
            <a:ext cx="7920880" cy="3060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5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9415151" y="6305193"/>
            <a:ext cx="8208912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8"/>
          <p:cNvSpPr>
            <a:spLocks noGrp="1"/>
          </p:cNvSpPr>
          <p:nvPr>
            <p:ph type="body" sz="quarter" idx="18" hasCustomPrompt="1"/>
          </p:nvPr>
        </p:nvSpPr>
        <p:spPr>
          <a:xfrm>
            <a:off x="9415151" y="7038210"/>
            <a:ext cx="8208912" cy="2065731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7" name="正方形/長方形 16"/>
          <p:cNvSpPr/>
          <p:nvPr userDrawn="1"/>
        </p:nvSpPr>
        <p:spPr>
          <a:xfrm rot="363050">
            <a:off x="9439754" y="2755986"/>
            <a:ext cx="8159707" cy="332530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9340212" y="2750727"/>
            <a:ext cx="8159707" cy="332530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9464908" y="2894744"/>
            <a:ext cx="7920880" cy="3060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63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7" grpId="0" animBg="1"/>
      <p:bldP spid="6" grpId="0" animBg="1"/>
      <p:bldP spid="5" grpId="0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animBg="1"/>
      <p:bldP spid="8" grpId="0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animBg="1"/>
      <p:bldP spid="19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(bul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1255068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9433" y="9752011"/>
            <a:ext cx="18295845" cy="53498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6" y="9708380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The Power of PowerPoint – http://thepopp.com</a:t>
            </a:r>
            <a:endParaRPr lang="en-US" dirty="0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29" y="336628"/>
            <a:ext cx="1512168" cy="1512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4" y="202432"/>
            <a:ext cx="1512168" cy="1512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2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287222" y="3186347"/>
            <a:ext cx="8208912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9287222" y="3919364"/>
            <a:ext cx="8208912" cy="4422360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 rot="363050">
            <a:off x="650143" y="3185530"/>
            <a:ext cx="8159707" cy="55069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3200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665583" y="2881802"/>
            <a:ext cx="8159707" cy="52140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790279" y="3025820"/>
            <a:ext cx="7920880" cy="4968552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5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 rot="360000">
            <a:off x="4086530" y="8257771"/>
            <a:ext cx="4464496" cy="542312"/>
          </a:xfrm>
        </p:spPr>
        <p:txBody>
          <a:bodyPr>
            <a:noAutofit/>
          </a:bodyPr>
          <a:lstStyle>
            <a:lvl1pPr algn="r">
              <a:defRPr sz="32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3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7" grpId="0" animBg="1"/>
      <p:bldP spid="6" grpId="0" animBg="1"/>
      <p:bldP spid="5" grpId="0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animBg="1"/>
      <p:bldP spid="8" grpId="0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1255068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9433" y="9752011"/>
            <a:ext cx="18295845" cy="53498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6" y="9708380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The Power of PowerPoint – http://thepopp.com</a:t>
            </a:r>
            <a:endParaRPr lang="en-US" dirty="0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29" y="336628"/>
            <a:ext cx="1512168" cy="1512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4" y="202432"/>
            <a:ext cx="1512168" cy="1512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2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 rot="363050">
            <a:off x="721572" y="2865486"/>
            <a:ext cx="3923101" cy="410350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3200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651242" y="2479202"/>
            <a:ext cx="3916542" cy="39165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775939" y="2623220"/>
            <a:ext cx="3672407" cy="3629848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5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 rot="360000">
            <a:off x="616108" y="6457547"/>
            <a:ext cx="3937464" cy="478292"/>
          </a:xfrm>
        </p:spPr>
        <p:txBody>
          <a:bodyPr>
            <a:noAutofit/>
          </a:bodyPr>
          <a:lstStyle>
            <a:lvl1pPr algn="r">
              <a:defRPr sz="24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8" hasCustomPrompt="1"/>
          </p:nvPr>
        </p:nvSpPr>
        <p:spPr>
          <a:xfrm>
            <a:off x="673215" y="7202109"/>
            <a:ext cx="3775131" cy="110974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 rot="363050">
            <a:off x="5284817" y="3496981"/>
            <a:ext cx="3923101" cy="410350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3200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5214487" y="3110697"/>
            <a:ext cx="3916542" cy="39165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5339184" y="3254715"/>
            <a:ext cx="3672407" cy="3629848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4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 rot="360000">
            <a:off x="5179353" y="7089042"/>
            <a:ext cx="3937464" cy="478292"/>
          </a:xfrm>
        </p:spPr>
        <p:txBody>
          <a:bodyPr>
            <a:noAutofit/>
          </a:bodyPr>
          <a:lstStyle>
            <a:lvl1pPr algn="r">
              <a:defRPr sz="24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8"/>
          <p:cNvSpPr>
            <a:spLocks noGrp="1"/>
          </p:cNvSpPr>
          <p:nvPr>
            <p:ph type="body" sz="quarter" idx="21" hasCustomPrompt="1"/>
          </p:nvPr>
        </p:nvSpPr>
        <p:spPr>
          <a:xfrm>
            <a:off x="5236460" y="7833604"/>
            <a:ext cx="3775131" cy="110974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6" name="正方形/長方形 25"/>
          <p:cNvSpPr/>
          <p:nvPr userDrawn="1"/>
        </p:nvSpPr>
        <p:spPr>
          <a:xfrm rot="363050">
            <a:off x="9629360" y="2280356"/>
            <a:ext cx="3923101" cy="410350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3200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9559030" y="1894072"/>
            <a:ext cx="3916542" cy="39165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>
            <a:off x="9683727" y="2038090"/>
            <a:ext cx="3672407" cy="3629848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9" name="テキスト プレースホルダー 8"/>
          <p:cNvSpPr>
            <a:spLocks noGrp="1"/>
          </p:cNvSpPr>
          <p:nvPr>
            <p:ph type="body" sz="quarter" idx="23" hasCustomPrompt="1"/>
          </p:nvPr>
        </p:nvSpPr>
        <p:spPr>
          <a:xfrm rot="360000">
            <a:off x="9523896" y="5872417"/>
            <a:ext cx="3937464" cy="478292"/>
          </a:xfrm>
        </p:spPr>
        <p:txBody>
          <a:bodyPr>
            <a:noAutofit/>
          </a:bodyPr>
          <a:lstStyle>
            <a:lvl1pPr algn="r">
              <a:defRPr sz="24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0" name="テキスト プレースホルダー 8"/>
          <p:cNvSpPr>
            <a:spLocks noGrp="1"/>
          </p:cNvSpPr>
          <p:nvPr>
            <p:ph type="body" sz="quarter" idx="24" hasCustomPrompt="1"/>
          </p:nvPr>
        </p:nvSpPr>
        <p:spPr>
          <a:xfrm>
            <a:off x="9581003" y="6616979"/>
            <a:ext cx="3775131" cy="110974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1" name="正方形/長方形 30"/>
          <p:cNvSpPr/>
          <p:nvPr userDrawn="1"/>
        </p:nvSpPr>
        <p:spPr>
          <a:xfrm rot="363050">
            <a:off x="13943748" y="4177466"/>
            <a:ext cx="3923101" cy="410350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3200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3873418" y="3791182"/>
            <a:ext cx="3916542" cy="39165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13998115" y="3935200"/>
            <a:ext cx="3672407" cy="3629848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34" name="テキスト プレースホルダー 8"/>
          <p:cNvSpPr>
            <a:spLocks noGrp="1"/>
          </p:cNvSpPr>
          <p:nvPr>
            <p:ph type="body" sz="quarter" idx="26" hasCustomPrompt="1"/>
          </p:nvPr>
        </p:nvSpPr>
        <p:spPr>
          <a:xfrm rot="360000">
            <a:off x="13838284" y="7769527"/>
            <a:ext cx="3937464" cy="478292"/>
          </a:xfrm>
        </p:spPr>
        <p:txBody>
          <a:bodyPr>
            <a:noAutofit/>
          </a:bodyPr>
          <a:lstStyle>
            <a:lvl1pPr algn="r">
              <a:defRPr sz="24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8"/>
          <p:cNvSpPr>
            <a:spLocks noGrp="1"/>
          </p:cNvSpPr>
          <p:nvPr>
            <p:ph type="body" sz="quarter" idx="27" hasCustomPrompt="1"/>
          </p:nvPr>
        </p:nvSpPr>
        <p:spPr>
          <a:xfrm>
            <a:off x="13895391" y="8514089"/>
            <a:ext cx="3775131" cy="1109743"/>
          </a:xfrm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66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7" grpId="0" animBg="1"/>
      <p:bldP spid="6" grpId="0" animBg="1"/>
      <p:bldP spid="5" grpId="0"/>
      <p:bldP spid="13" grpId="0" animBg="1"/>
      <p:bldP spid="14" grpId="0" animBg="1"/>
      <p:bldP spid="8" grpId="0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/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animBg="1"/>
      <p:bldP spid="33" grpId="0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1255068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9433" y="9752011"/>
            <a:ext cx="18295845" cy="53498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6" y="9708380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The Power of PowerPoint – http://thepopp.com</a:t>
            </a:r>
            <a:endParaRPr lang="en-US" dirty="0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29" y="336628"/>
            <a:ext cx="1512168" cy="1512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4" y="202432"/>
            <a:ext cx="1512168" cy="1512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2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1654374" y="7578835"/>
            <a:ext cx="11972342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1673388" y="8281980"/>
            <a:ext cx="11972342" cy="1254008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 rot="363050">
            <a:off x="10335040" y="2440959"/>
            <a:ext cx="5869837" cy="51147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-181779" y="2145738"/>
            <a:ext cx="16470511" cy="521402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-57084" y="2289756"/>
            <a:ext cx="16201799" cy="4941976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2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7" grpId="0" animBg="1"/>
      <p:bldP spid="6" grpId="0" animBg="1"/>
      <p:bldP spid="5" grpId="0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animBg="1"/>
      <p:bldP spid="8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1255068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9433" y="9752011"/>
            <a:ext cx="18295845" cy="53498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6" y="9708380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The Power of PowerPoint – http://thepopp.com</a:t>
            </a:r>
            <a:endParaRPr lang="en-US" dirty="0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29" y="336628"/>
            <a:ext cx="1512168" cy="1512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4" y="202432"/>
            <a:ext cx="1512168" cy="1512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2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4751038" y="2047156"/>
            <a:ext cx="2880000" cy="2880000"/>
          </a:xfrm>
          <a:solidFill>
            <a:schemeClr val="tx1">
              <a:lumMod val="75000"/>
            </a:schemeClr>
          </a:solidFill>
          <a:effectLst/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870718" y="2055540"/>
            <a:ext cx="2880000" cy="2880000"/>
          </a:xfrm>
          <a:solidFill>
            <a:schemeClr val="tx1">
              <a:lumMod val="50000"/>
            </a:schemeClr>
          </a:solidFill>
          <a:effectLst/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7631358" y="2047156"/>
            <a:ext cx="2880000" cy="2880000"/>
          </a:xfrm>
          <a:solidFill>
            <a:schemeClr val="bg1"/>
          </a:solidFill>
          <a:effectLst/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511678" y="2047156"/>
            <a:ext cx="2880000" cy="2880000"/>
          </a:xfrm>
          <a:solidFill>
            <a:schemeClr val="accent1">
              <a:lumMod val="25000"/>
            </a:schemeClr>
          </a:solidFill>
          <a:effectLst/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3391998" y="2047156"/>
            <a:ext cx="2880000" cy="2880000"/>
          </a:xfrm>
          <a:solidFill>
            <a:schemeClr val="bg1">
              <a:lumMod val="50000"/>
            </a:schemeClr>
          </a:solidFill>
          <a:effectLst/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4751038" y="4919092"/>
            <a:ext cx="2880000" cy="2880000"/>
          </a:xfrm>
          <a:solidFill>
            <a:schemeClr val="bg1"/>
          </a:solidFill>
          <a:effectLst/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>
            <a:off x="1870718" y="4927476"/>
            <a:ext cx="2880000" cy="2880000"/>
          </a:xfrm>
          <a:solidFill>
            <a:schemeClr val="bg2"/>
          </a:solidFill>
          <a:effectLst/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7631358" y="4919092"/>
            <a:ext cx="2880000" cy="2880000"/>
          </a:xfrm>
          <a:solidFill>
            <a:schemeClr val="tx2">
              <a:lumMod val="75000"/>
              <a:lumOff val="25000"/>
            </a:schemeClr>
          </a:solidFill>
          <a:effectLst/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24" hasCustomPrompt="1"/>
          </p:nvPr>
        </p:nvSpPr>
        <p:spPr>
          <a:xfrm>
            <a:off x="10511678" y="4919092"/>
            <a:ext cx="2880000" cy="2880000"/>
          </a:xfrm>
          <a:solidFill>
            <a:schemeClr val="accent1">
              <a:lumMod val="75000"/>
            </a:schemeClr>
          </a:solidFill>
          <a:effectLst/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13391998" y="4919092"/>
            <a:ext cx="2880000" cy="2880000"/>
          </a:xfrm>
          <a:solidFill>
            <a:schemeClr val="bg1"/>
          </a:solidFill>
          <a:effectLst/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lang="en-US" dirty="0" smtClean="0"/>
              <a:t>Add Image</a:t>
            </a:r>
            <a:endParaRPr lang="en-US" dirty="0"/>
          </a:p>
        </p:txBody>
      </p:sp>
      <p:sp>
        <p:nvSpPr>
          <p:cNvPr id="24" name="テキスト プレースホルダー 8"/>
          <p:cNvSpPr>
            <a:spLocks noGrp="1"/>
          </p:cNvSpPr>
          <p:nvPr>
            <p:ph type="body" sz="quarter" idx="26" hasCustomPrompt="1"/>
          </p:nvPr>
        </p:nvSpPr>
        <p:spPr>
          <a:xfrm rot="360000">
            <a:off x="876051" y="7743051"/>
            <a:ext cx="7061007" cy="633407"/>
          </a:xfr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5" name="テキスト プレースホルダー 8"/>
          <p:cNvSpPr>
            <a:spLocks noGrp="1"/>
          </p:cNvSpPr>
          <p:nvPr>
            <p:ph type="body" sz="quarter" idx="27" hasCustomPrompt="1"/>
          </p:nvPr>
        </p:nvSpPr>
        <p:spPr>
          <a:xfrm>
            <a:off x="718270" y="7735788"/>
            <a:ext cx="7291175" cy="648072"/>
          </a:xfrm>
          <a:blipFill dpi="0" rotWithShape="1">
            <a:blip r:embed="rId3"/>
            <a:srcRect/>
            <a:tile tx="0" ty="0" sx="100000" sy="100000" flip="none" algn="tl"/>
          </a:blipFill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>
              <a:spcBef>
                <a:spcPts val="0"/>
              </a:spcBef>
              <a:defRPr sz="28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8135094" y="7879804"/>
            <a:ext cx="8856984" cy="165618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2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7" grpId="0" animBg="1"/>
      <p:bldP spid="6" grpId="0" animBg="1"/>
      <p:bldP spid="5" grpId="0"/>
      <p:bldP spid="8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build="p" animBg="1">
        <p:tmplLst>
          <p:tmpl>
            <p:tnLst>
              <p:par>
                <p:cTn presetID="2" presetClass="entr" presetSubtype="1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 animBg="1">
        <p:tmplLst>
          <p:tmpl>
            <p:tnLst>
              <p:par>
                <p:cTn presetID="2" presetClass="entr" presetSubtype="9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9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1255490"/>
            <a:ext cx="13321480" cy="64765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42418" y="318964"/>
            <a:ext cx="16457772" cy="1059135"/>
          </a:xfrm>
        </p:spPr>
        <p:txBody>
          <a:bodyPr/>
          <a:lstStyle>
            <a:lvl1pPr algn="l">
              <a:defRPr baseline="0">
                <a:effectLst>
                  <a:outerShdw blurRad="127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</a:lstStyle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9433" y="9752011"/>
            <a:ext cx="18295845" cy="53498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502246" y="9708380"/>
            <a:ext cx="17281920" cy="547688"/>
          </a:xfrm>
        </p:spPr>
        <p:txBody>
          <a:bodyPr/>
          <a:lstStyle>
            <a:lvl1pPr>
              <a:defRPr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 smtClean="0"/>
              <a:t>The Power of PowerPoint – http://thepopp.com</a:t>
            </a:r>
            <a:endParaRPr lang="en-US" dirty="0"/>
          </a:p>
        </p:txBody>
      </p:sp>
      <p:sp>
        <p:nvSpPr>
          <p:cNvPr id="7" name="正方形/長方形 6"/>
          <p:cNvSpPr/>
          <p:nvPr userDrawn="1"/>
        </p:nvSpPr>
        <p:spPr>
          <a:xfrm rot="363050">
            <a:off x="-68529" y="336628"/>
            <a:ext cx="1512168" cy="1512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217834" y="202432"/>
            <a:ext cx="1512168" cy="1512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483888" y="1166912"/>
            <a:ext cx="810446" cy="547688"/>
          </a:xfrm>
        </p:spPr>
        <p:txBody>
          <a:bodyPr/>
          <a:lstStyle/>
          <a:p>
            <a:fld id="{4DD2DA67-16D1-416E-90B8-EEE34644D6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4" hasCustomPrompt="1"/>
          </p:nvPr>
        </p:nvSpPr>
        <p:spPr>
          <a:xfrm>
            <a:off x="1519127" y="2695228"/>
            <a:ext cx="6048375" cy="604837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 smtClean="0"/>
              <a:t>Add Graph</a:t>
            </a:r>
            <a:endParaRPr lang="en-US" dirty="0"/>
          </a:p>
        </p:txBody>
      </p:sp>
      <p:sp>
        <p:nvSpPr>
          <p:cNvPr id="17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9287222" y="2623220"/>
            <a:ext cx="8208912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9287222" y="3356237"/>
            <a:ext cx="8208912" cy="2219311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9287222" y="5791572"/>
            <a:ext cx="8208912" cy="647650"/>
          </a:xfrm>
        </p:spPr>
        <p:txBody>
          <a:bodyPr>
            <a:noAutofit/>
          </a:bodyPr>
          <a:lstStyle>
            <a:lvl1pPr>
              <a:defRPr sz="4000" baseline="0">
                <a:solidFill>
                  <a:schemeClr val="bg2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Clear Sans Light" panose="020B0303030202020304" pitchFamily="34" charset="0"/>
                <a:cs typeface="Clear Sans Light" panose="020B0303030202020304" pitchFamily="34" charset="0"/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8" hasCustomPrompt="1"/>
          </p:nvPr>
        </p:nvSpPr>
        <p:spPr>
          <a:xfrm>
            <a:off x="9287222" y="6524589"/>
            <a:ext cx="8208912" cy="2219311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53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7" grpId="0" animBg="1"/>
      <p:bldP spid="6" grpId="0" animBg="1"/>
      <p:bldP spid="5" grpId="0"/>
      <p:bldP spid="8" grpId="0"/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6"/>
            <a:ext cx="18287206" cy="10286554"/>
          </a:xfrm>
          <a:prstGeom prst="rect">
            <a:avLst/>
          </a:prstGeom>
        </p:spPr>
      </p:pic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1" y="411957"/>
            <a:ext cx="16457772" cy="105913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975149"/>
            <a:ext cx="16457772" cy="7214098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 smtClean="0"/>
              <a:t>Master Text</a:t>
            </a:r>
            <a:endParaRPr 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14321" y="9534526"/>
            <a:ext cx="426683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C836A-9FCA-458F-99FA-C7D60BED9CD6}" type="datetime1">
              <a:rPr lang="en-US" smtClean="0"/>
              <a:t>9/7/2017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247858" y="9534526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The Power of PowerPoint – http://thepopp.com</a:t>
            </a:r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3105263" y="9534526"/>
            <a:ext cx="426683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2DA67-16D1-416E-90B8-EEE34644D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39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9" r:id="rId3"/>
    <p:sldLayoutId id="2147483671" r:id="rId4"/>
    <p:sldLayoutId id="2147483662" r:id="rId5"/>
    <p:sldLayoutId id="2147483663" r:id="rId6"/>
    <p:sldLayoutId id="2147483666" r:id="rId7"/>
    <p:sldLayoutId id="2147483678" r:id="rId8"/>
    <p:sldLayoutId id="2147483661" r:id="rId9"/>
    <p:sldLayoutId id="2147483667" r:id="rId10"/>
    <p:sldLayoutId id="2147483668" r:id="rId11"/>
    <p:sldLayoutId id="2147483669" r:id="rId12"/>
    <p:sldLayoutId id="2147483670" r:id="rId13"/>
    <p:sldLayoutId id="2147483672" r:id="rId14"/>
    <p:sldLayoutId id="2147483673" r:id="rId15"/>
    <p:sldLayoutId id="2147483675" r:id="rId16"/>
    <p:sldLayoutId id="2147483677" r:id="rId17"/>
    <p:sldLayoutId id="2147483705" r:id="rId18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1632753" rtl="0" eaLnBrk="1" latinLnBrk="0" hangingPunct="1">
        <a:spcBef>
          <a:spcPct val="0"/>
        </a:spcBef>
        <a:buNone/>
        <a:defRPr sz="8000" kern="1200" baseline="0">
          <a:solidFill>
            <a:schemeClr val="tx1"/>
          </a:solidFill>
          <a:latin typeface="+mj-lt"/>
          <a:ea typeface="Roboto Thin" pitchFamily="2" charset="0"/>
          <a:cs typeface="Clear Sans Thin" panose="020B0203030202020304" pitchFamily="34" charset="0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6"/>
            <a:ext cx="18287206" cy="10286554"/>
          </a:xfrm>
          <a:prstGeom prst="rect">
            <a:avLst/>
          </a:prstGeom>
        </p:spPr>
      </p:pic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1" y="411957"/>
            <a:ext cx="16457772" cy="1059135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 smtClean="0"/>
              <a:t>Master Title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975149"/>
            <a:ext cx="16457772" cy="7214098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 smtClean="0"/>
              <a:t>Master Text</a:t>
            </a:r>
            <a:endParaRPr 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14321" y="9534526"/>
            <a:ext cx="426683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C836A-9FCA-458F-99FA-C7D60BED9CD6}" type="datetime1">
              <a:rPr lang="en-US" smtClean="0"/>
              <a:t>9/7/2017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247858" y="9534526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The Power of PowerPoint – http://thepopp.com</a:t>
            </a:r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3105263" y="9534526"/>
            <a:ext cx="426683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2DA67-16D1-416E-90B8-EEE34644D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6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  <p:sldLayoutId id="2147483682" r:id="rId3"/>
    <p:sldLayoutId id="2147483674" r:id="rId4"/>
    <p:sldLayoutId id="2147483681" r:id="rId5"/>
    <p:sldLayoutId id="2147483664" r:id="rId6"/>
    <p:sldLayoutId id="2147483676" r:id="rId7"/>
    <p:sldLayoutId id="2147483679" r:id="rId8"/>
    <p:sldLayoutId id="2147483704" r:id="rId9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1632753" rtl="0" eaLnBrk="1" latinLnBrk="0" hangingPunct="1">
        <a:spcBef>
          <a:spcPct val="0"/>
        </a:spcBef>
        <a:buNone/>
        <a:defRPr sz="8000" kern="1200" baseline="0">
          <a:solidFill>
            <a:schemeClr val="tx1"/>
          </a:solidFill>
          <a:latin typeface="+mj-lt"/>
          <a:ea typeface="Roboto Thin" pitchFamily="2" charset="0"/>
          <a:cs typeface="Clear Sans Thin" panose="020B0203030202020304" pitchFamily="34" charset="0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t>1</a:t>
            </a:fld>
            <a:endParaRPr lang="en-US" dirty="0"/>
          </a:p>
        </p:txBody>
      </p:sp>
      <p:pic>
        <p:nvPicPr>
          <p:cNvPr id="8" name="First-Time-Guest-Introduction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2526" y="1063575"/>
            <a:ext cx="11233248" cy="748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Squad Nova Highlights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Our Story !</a:t>
            </a:r>
            <a:endParaRPr 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Section 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607996"/>
            <a:ext cx="18286413" cy="67900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 smtClean="0"/>
              <a:t>          DTCC </a:t>
            </a:r>
            <a:r>
              <a:rPr lang="en-US" sz="2100" b="1" dirty="0"/>
              <a:t>Confidential (</a:t>
            </a:r>
            <a:r>
              <a:rPr lang="en-US" sz="2100" b="1" dirty="0" smtClean="0"/>
              <a:t>Yellow</a:t>
            </a:r>
            <a:r>
              <a:rPr lang="en-US" sz="2100" dirty="0" smtClean="0"/>
              <a:t>)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4804600"/>
      </p:ext>
    </p:extLst>
  </p:cSld>
  <p:clrMapOvr>
    <a:masterClrMapping/>
  </p:clrMapOvr>
  <p:transition spd="slow" advTm="1906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stories so far….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b="1" dirty="0"/>
              <a:t>DTCC Confidential (Yellow</a:t>
            </a:r>
            <a:r>
              <a:rPr lang="en-US" dirty="0"/>
              <a:t>)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LEI in SWIFT - 2016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 support of the SWIFT 2016 maintenance release, investment managers are able to use a new format option L so that a Legal Entity Identifier (LEI) can identify a place or party.  If investment managers want to use the additional identifier in their SWIFT messages, they need to subscribe to TLEI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Broker Allegement Visibility</a:t>
            </a:r>
            <a:endParaRPr 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When the IM uses a BRMG, the Broker cannot see trades alleged it until the trades are paired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63662"/>
      </p:ext>
    </p:extLst>
  </p:cSld>
  <p:clrMapOvr>
    <a:masterClrMapping/>
  </p:clrMapOvr>
  <p:transition spd="slow" advTm="4071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stories so far….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b="1" dirty="0"/>
              <a:t>DTCC Confidential (Yellow</a:t>
            </a:r>
            <a:r>
              <a:rPr lang="en-US" dirty="0"/>
              <a:t>)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MIFID-II Regulatory Reporting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There are a total of 65 fields which MiFID imposed as a part of MiFID II reporting requirements, out of which 17 fields already exist in CTM. M2RF subscription option is created to accommodate the new MiFID II fields in CTM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New Commission Types in CTM – XML Direct </a:t>
            </a:r>
            <a:r>
              <a:rPr lang="en-US" smtClean="0"/>
              <a:t>and Legacy Fix</a:t>
            </a:r>
            <a:endParaRPr 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To meet MiFID II Research unbundling payment requirements and in support of the process that applies research amounts on all, some, or none of investment manager's allocations and broker/dealer's confirmations, a new Commission Type- RSCH (Research) is introduced in CTM.</a:t>
            </a:r>
          </a:p>
        </p:txBody>
      </p:sp>
    </p:spTree>
    <p:extLst>
      <p:ext uri="{BB962C8B-B14F-4D97-AF65-F5344CB8AC3E}">
        <p14:creationId xmlns:p14="http://schemas.microsoft.com/office/powerpoint/2010/main" val="1796800533"/>
      </p:ext>
    </p:extLst>
  </p:cSld>
  <p:clrMapOvr>
    <a:masterClrMapping/>
  </p:clrMapOvr>
  <p:transition spd="slow" advTm="4071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Please Take Note !</a:t>
            </a:r>
            <a:endParaRPr 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Section 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607996"/>
            <a:ext cx="18286413" cy="67900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 smtClean="0"/>
              <a:t>          DTCC </a:t>
            </a:r>
            <a:r>
              <a:rPr lang="en-US" sz="2100" b="1" dirty="0"/>
              <a:t>Confidential (</a:t>
            </a:r>
            <a:r>
              <a:rPr lang="en-US" sz="2100" b="1" dirty="0" smtClean="0"/>
              <a:t>Yellow</a:t>
            </a:r>
            <a:r>
              <a:rPr lang="en-US" sz="2100" dirty="0" smtClean="0"/>
              <a:t>)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511411196"/>
      </p:ext>
    </p:extLst>
  </p:cSld>
  <p:clrMapOvr>
    <a:masterClrMapping/>
  </p:clrMapOvr>
  <p:transition spd="slow" advTm="1906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テキスト プレースホルダー 13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Creation of understanding </a:t>
            </a:r>
            <a:r>
              <a:rPr lang="en-US" dirty="0"/>
              <a:t>document on QA </a:t>
            </a:r>
            <a:r>
              <a:rPr lang="en-US" dirty="0" smtClean="0"/>
              <a:t>environment </a:t>
            </a:r>
            <a:r>
              <a:rPr lang="en-US" dirty="0"/>
              <a:t>and tools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pillars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b="1" dirty="0"/>
              <a:t>DTCC Confidential (Yellow</a:t>
            </a:r>
            <a:r>
              <a:rPr lang="en-US" dirty="0"/>
              <a:t>)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t>14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Low level code changes , </a:t>
            </a:r>
            <a:r>
              <a:rPr lang="en-US" dirty="0" err="1" smtClean="0"/>
              <a:t>whitebox</a:t>
            </a:r>
            <a:r>
              <a:rPr lang="en-US" dirty="0" smtClean="0"/>
              <a:t> test cases and Junit test cases. </a:t>
            </a:r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Creating acceptance tests by BA for enhancements and defects. Validating acceptance test cases of QA.</a:t>
            </a:r>
            <a:endParaRPr 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Transparency, Time boxed iterations, Definition of Done.</a:t>
            </a:r>
            <a:endParaRPr 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Technical Documentation</a:t>
            </a:r>
            <a:endParaRPr 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QA Knowledge Base Document</a:t>
            </a:r>
            <a:endParaRPr 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smtClean="0"/>
              <a:t>Acceptance Tests by BA</a:t>
            </a:r>
            <a:endParaRPr 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smtClean="0"/>
              <a:t>Agile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23206"/>
      </p:ext>
    </p:extLst>
  </p:cSld>
  <p:clrMapOvr>
    <a:masterClrMapping/>
  </p:clrMapOvr>
  <p:transition spd="slow" advTm="7001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the Box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Think !</a:t>
            </a:r>
            <a:endParaRPr 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Section 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607996"/>
            <a:ext cx="18286413" cy="67900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 smtClean="0"/>
              <a:t>          DTCC </a:t>
            </a:r>
            <a:r>
              <a:rPr lang="en-US" sz="2100" b="1" dirty="0"/>
              <a:t>Confidential (</a:t>
            </a:r>
            <a:r>
              <a:rPr lang="en-US" sz="2100" b="1" dirty="0" smtClean="0"/>
              <a:t>Yellow</a:t>
            </a:r>
            <a:r>
              <a:rPr lang="en-US" sz="2100" dirty="0" smtClean="0"/>
              <a:t>)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539667729"/>
      </p:ext>
    </p:extLst>
  </p:cSld>
  <p:clrMapOvr>
    <a:masterClrMapping/>
  </p:clrMapOvr>
  <p:transition spd="slow" advTm="1906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Design Thinking Session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and goal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b="1" dirty="0"/>
              <a:t>DTCC Confidential (Yellow</a:t>
            </a:r>
            <a:r>
              <a:rPr lang="en-US" dirty="0"/>
              <a:t>)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t>16</a:t>
            </a:fld>
            <a:endParaRPr 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5"/>
          </p:nvPr>
        </p:nvSpPr>
        <p:spPr>
          <a:xfrm>
            <a:off x="9287222" y="3271292"/>
            <a:ext cx="8208912" cy="5070432"/>
          </a:xfrm>
        </p:spPr>
        <p:txBody>
          <a:bodyPr/>
          <a:lstStyle/>
          <a:p>
            <a:r>
              <a:rPr lang="en-US" i="1" dirty="0"/>
              <a:t>Design Thinking is a methodology used by designers to solve complex problems, and find desirable solutions. A design mindset is not problem-focused, it's solution focused and action oriented towards creating a preferred future.</a:t>
            </a:r>
            <a:endParaRPr lang="en-US" i="1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2 </a:t>
            </a:r>
            <a:r>
              <a:rPr lang="en-US" dirty="0"/>
              <a:t>day session organized in Boston, Chennai and London</a:t>
            </a:r>
            <a:r>
              <a:rPr lang="en-US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Development team created a Development Journey Map to visualize the process that a developer goes through in order to develop a change request. It’s used for understanding and addressing developer’s needs and pain points.</a:t>
            </a: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r="51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6601847"/>
      </p:ext>
    </p:extLst>
  </p:cSld>
  <p:clrMapOvr>
    <a:masterClrMapping/>
  </p:clrMapOvr>
  <p:transition spd="slow" advTm="3160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 magic potion</a:t>
            </a:r>
            <a:endParaRPr lang="en-US" dirty="0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to success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b="1" dirty="0"/>
              <a:t>DTCC Confidential (</a:t>
            </a:r>
            <a:r>
              <a:rPr lang="en-US" b="1" dirty="0" smtClean="0"/>
              <a:t>Yellow</a:t>
            </a:r>
            <a:r>
              <a:rPr lang="en-US" dirty="0"/>
              <a:t>)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t>17</a:t>
            </a:fld>
            <a:endParaRPr lang="en-US" dirty="0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302" y="2191172"/>
            <a:ext cx="15553728" cy="643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6365240"/>
      </p:ext>
    </p:extLst>
  </p:cSld>
  <p:clrMapOvr>
    <a:masterClrMapping/>
  </p:clrMapOvr>
  <p:transition advTm="9370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and A</a:t>
            </a:r>
            <a:endParaRPr 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 team wants ?</a:t>
            </a:r>
            <a:endParaRPr 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Section 5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607996"/>
            <a:ext cx="18286413" cy="67900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 smtClean="0"/>
              <a:t>          DTCC </a:t>
            </a:r>
            <a:r>
              <a:rPr lang="en-US" sz="2100" b="1" dirty="0"/>
              <a:t>Confidential (</a:t>
            </a:r>
            <a:r>
              <a:rPr lang="en-US" sz="2100" b="1" dirty="0" smtClean="0"/>
              <a:t>Yellow</a:t>
            </a:r>
            <a:r>
              <a:rPr lang="en-US" sz="2100" dirty="0" smtClean="0"/>
              <a:t>)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600815918"/>
      </p:ext>
    </p:extLst>
  </p:cSld>
  <p:clrMapOvr>
    <a:masterClrMapping/>
  </p:clrMapOvr>
  <p:transition spd="slow" advTm="1807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by Helen Keller</a:t>
            </a: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</a:rPr>
              <a:t>Life is either a daring adventure or nothing.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607996"/>
            <a:ext cx="18286413" cy="67900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 smtClean="0"/>
              <a:t>          DTCC </a:t>
            </a:r>
            <a:r>
              <a:rPr lang="en-US" sz="2100" b="1" dirty="0"/>
              <a:t>Confidential (</a:t>
            </a:r>
            <a:r>
              <a:rPr lang="en-US" sz="2100" b="1" dirty="0" smtClean="0"/>
              <a:t>Yellow</a:t>
            </a:r>
            <a:r>
              <a:rPr lang="en-US" sz="2100" dirty="0" smtClean="0"/>
              <a:t>)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40450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154">
        <p14:reveal/>
      </p:transition>
    </mc:Choice>
    <mc:Fallback xmlns="">
      <p:transition spd="slow" advTm="115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Nice to meet you!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b="1" dirty="0"/>
              <a:t>DTCC Confidential (</a:t>
            </a:r>
            <a:r>
              <a:rPr lang="en-US" b="1" dirty="0" smtClean="0"/>
              <a:t>Yellow</a:t>
            </a:r>
            <a:r>
              <a:rPr lang="en-US" dirty="0"/>
              <a:t>)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t>2</a:t>
            </a:fld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Thank you for coming !</a:t>
            </a:r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Hi! Let’s begin now!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488246"/>
      </p:ext>
    </p:extLst>
  </p:cSld>
  <p:clrMapOvr>
    <a:masterClrMapping/>
  </p:clrMapOvr>
  <p:transition spd="slow" advTm="2782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That’s all!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9607996"/>
            <a:ext cx="18286413" cy="67900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 smtClean="0"/>
              <a:t>          DTCC </a:t>
            </a:r>
            <a:r>
              <a:rPr lang="en-US" sz="2100" b="1" dirty="0"/>
              <a:t>Confidential (</a:t>
            </a:r>
            <a:r>
              <a:rPr lang="en-US" sz="2100" b="1" dirty="0" smtClean="0"/>
              <a:t>Yellow</a:t>
            </a:r>
            <a:r>
              <a:rPr lang="en-US" sz="2100" dirty="0" smtClean="0"/>
              <a:t>)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683684072"/>
      </p:ext>
    </p:extLst>
  </p:cSld>
  <p:clrMapOvr>
    <a:masterClrMapping/>
  </p:clrMapOvr>
  <p:transition spd="slow" advTm="5704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フリーフォーム 43"/>
          <p:cNvSpPr/>
          <p:nvPr/>
        </p:nvSpPr>
        <p:spPr>
          <a:xfrm>
            <a:off x="-206062" y="2846231"/>
            <a:ext cx="18893307" cy="3863662"/>
          </a:xfrm>
          <a:custGeom>
            <a:avLst/>
            <a:gdLst>
              <a:gd name="connsiteX0" fmla="*/ 0 w 18893307"/>
              <a:gd name="connsiteY0" fmla="*/ 502276 h 3863662"/>
              <a:gd name="connsiteX1" fmla="*/ 4958366 w 18893307"/>
              <a:gd name="connsiteY1" fmla="*/ 502276 h 3863662"/>
              <a:gd name="connsiteX2" fmla="*/ 4958366 w 18893307"/>
              <a:gd name="connsiteY2" fmla="*/ 3863662 h 3863662"/>
              <a:gd name="connsiteX3" fmla="*/ 5924282 w 18893307"/>
              <a:gd name="connsiteY3" fmla="*/ 3863662 h 3863662"/>
              <a:gd name="connsiteX4" fmla="*/ 5924282 w 18893307"/>
              <a:gd name="connsiteY4" fmla="*/ 850006 h 3863662"/>
              <a:gd name="connsiteX5" fmla="*/ 11681138 w 18893307"/>
              <a:gd name="connsiteY5" fmla="*/ 850006 h 3863662"/>
              <a:gd name="connsiteX6" fmla="*/ 11681138 w 18893307"/>
              <a:gd name="connsiteY6" fmla="*/ 3078051 h 3863662"/>
              <a:gd name="connsiteX7" fmla="*/ 12750085 w 18893307"/>
              <a:gd name="connsiteY7" fmla="*/ 3078051 h 3863662"/>
              <a:gd name="connsiteX8" fmla="*/ 12750085 w 18893307"/>
              <a:gd name="connsiteY8" fmla="*/ 0 h 3863662"/>
              <a:gd name="connsiteX9" fmla="*/ 18893307 w 18893307"/>
              <a:gd name="connsiteY9" fmla="*/ 0 h 386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893307" h="3863662">
                <a:moveTo>
                  <a:pt x="0" y="502276"/>
                </a:moveTo>
                <a:lnTo>
                  <a:pt x="4958366" y="502276"/>
                </a:lnTo>
                <a:lnTo>
                  <a:pt x="4958366" y="3863662"/>
                </a:lnTo>
                <a:lnTo>
                  <a:pt x="5924282" y="3863662"/>
                </a:lnTo>
                <a:lnTo>
                  <a:pt x="5924282" y="850006"/>
                </a:lnTo>
                <a:lnTo>
                  <a:pt x="11681138" y="850006"/>
                </a:lnTo>
                <a:lnTo>
                  <a:pt x="11681138" y="3078051"/>
                </a:lnTo>
                <a:lnTo>
                  <a:pt x="12750085" y="3078051"/>
                </a:lnTo>
                <a:lnTo>
                  <a:pt x="12750085" y="0"/>
                </a:lnTo>
                <a:lnTo>
                  <a:pt x="18893307" y="0"/>
                </a:lnTo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b="1" dirty="0"/>
              <a:t>DTCC Confidential (Yellow</a:t>
            </a:r>
            <a:r>
              <a:rPr lang="en-US" dirty="0"/>
              <a:t>)</a:t>
            </a:r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正方形/長方形 9"/>
          <p:cNvSpPr/>
          <p:nvPr/>
        </p:nvSpPr>
        <p:spPr>
          <a:xfrm rot="363050">
            <a:off x="1054566" y="2958658"/>
            <a:ext cx="2523812" cy="907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/>
        </p:nvSpPr>
        <p:spPr>
          <a:xfrm>
            <a:off x="934294" y="2879465"/>
            <a:ext cx="2523812" cy="90784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About Us</a:t>
            </a:r>
            <a:endParaRPr lang="en-US" sz="2400" dirty="0"/>
          </a:p>
        </p:txBody>
      </p:sp>
      <p:sp>
        <p:nvSpPr>
          <p:cNvPr id="23" name="正方形/長方形 22"/>
          <p:cNvSpPr/>
          <p:nvPr/>
        </p:nvSpPr>
        <p:spPr>
          <a:xfrm rot="363050">
            <a:off x="4030913" y="6296849"/>
            <a:ext cx="2523812" cy="907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正方形/長方形 23"/>
          <p:cNvSpPr/>
          <p:nvPr/>
        </p:nvSpPr>
        <p:spPr>
          <a:xfrm>
            <a:off x="3910641" y="6217656"/>
            <a:ext cx="2523812" cy="90784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Squad Nova Highlights</a:t>
            </a:r>
            <a:endParaRPr lang="en-US" sz="2400" dirty="0"/>
          </a:p>
        </p:txBody>
      </p:sp>
      <p:sp>
        <p:nvSpPr>
          <p:cNvPr id="27" name="正方形/長方形 26"/>
          <p:cNvSpPr/>
          <p:nvPr/>
        </p:nvSpPr>
        <p:spPr>
          <a:xfrm rot="363050">
            <a:off x="7020952" y="3336327"/>
            <a:ext cx="2523812" cy="907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正方形/長方形 27"/>
          <p:cNvSpPr/>
          <p:nvPr/>
        </p:nvSpPr>
        <p:spPr>
          <a:xfrm>
            <a:off x="6900680" y="3257134"/>
            <a:ext cx="2523812" cy="90784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Best Practices</a:t>
            </a:r>
            <a:endParaRPr lang="en-US" sz="2400" dirty="0"/>
          </a:p>
        </p:txBody>
      </p:sp>
      <p:sp>
        <p:nvSpPr>
          <p:cNvPr id="31" name="正方形/長方形 30"/>
          <p:cNvSpPr/>
          <p:nvPr/>
        </p:nvSpPr>
        <p:spPr>
          <a:xfrm rot="363050">
            <a:off x="10919662" y="5518166"/>
            <a:ext cx="2523812" cy="907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正方形/長方形 31"/>
          <p:cNvSpPr/>
          <p:nvPr/>
        </p:nvSpPr>
        <p:spPr>
          <a:xfrm>
            <a:off x="10799390" y="5438973"/>
            <a:ext cx="2523812" cy="90784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Out of the Box</a:t>
            </a:r>
            <a:endParaRPr lang="en-US" sz="2400" dirty="0"/>
          </a:p>
        </p:txBody>
      </p:sp>
      <p:sp>
        <p:nvSpPr>
          <p:cNvPr id="35" name="正方形/長方形 34"/>
          <p:cNvSpPr/>
          <p:nvPr/>
        </p:nvSpPr>
        <p:spPr>
          <a:xfrm rot="363050">
            <a:off x="13731506" y="2428481"/>
            <a:ext cx="2523812" cy="907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正方形/長方形 35"/>
          <p:cNvSpPr/>
          <p:nvPr/>
        </p:nvSpPr>
        <p:spPr>
          <a:xfrm>
            <a:off x="13611234" y="2349288"/>
            <a:ext cx="2523812" cy="90784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Q &amp; 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4199515"/>
      </p:ext>
    </p:extLst>
  </p:cSld>
  <p:clrMapOvr>
    <a:masterClrMapping/>
  </p:clrMapOvr>
  <p:transition spd="slow" advTm="8939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0" grpId="0" animBg="1"/>
      <p:bldP spid="11" grpId="0" animBg="1"/>
      <p:bldP spid="23" grpId="0" animBg="1"/>
      <p:bldP spid="24" grpId="0" animBg="1"/>
      <p:bldP spid="27" grpId="0" animBg="1"/>
      <p:bldP spid="28" grpId="0" animBg="1"/>
      <p:bldP spid="31" grpId="0" animBg="1"/>
      <p:bldP spid="32" grpId="0" animBg="1"/>
      <p:bldP spid="35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We are awesome!</a:t>
            </a:r>
            <a:endParaRPr 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Section 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607996"/>
            <a:ext cx="18286413" cy="67900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b="1" dirty="0" smtClean="0"/>
              <a:t>          DTCC </a:t>
            </a:r>
            <a:r>
              <a:rPr lang="en-US" sz="2100" b="1" dirty="0"/>
              <a:t>Confidential (</a:t>
            </a:r>
            <a:r>
              <a:rPr lang="en-US" sz="2100" b="1" dirty="0" smtClean="0"/>
              <a:t>Yellow</a:t>
            </a:r>
            <a:r>
              <a:rPr lang="en-US" sz="2100" dirty="0" smtClean="0"/>
              <a:t>)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70770454"/>
      </p:ext>
    </p:extLst>
  </p:cSld>
  <p:clrMapOvr>
    <a:masterClrMapping/>
  </p:clrMapOvr>
  <p:transition spd="slow" advTm="1906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直線コネクタ 138"/>
          <p:cNvCxnSpPr/>
          <p:nvPr/>
        </p:nvCxnSpPr>
        <p:spPr>
          <a:xfrm>
            <a:off x="13754646" y="4740115"/>
            <a:ext cx="4531767" cy="570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/>
          <p:cNvCxnSpPr>
            <a:endCxn id="128" idx="1"/>
          </p:cNvCxnSpPr>
          <p:nvPr/>
        </p:nvCxnSpPr>
        <p:spPr>
          <a:xfrm>
            <a:off x="9825003" y="4745821"/>
            <a:ext cx="284659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/>
          <p:cNvCxnSpPr>
            <a:endCxn id="123" idx="1"/>
          </p:cNvCxnSpPr>
          <p:nvPr/>
        </p:nvCxnSpPr>
        <p:spPr>
          <a:xfrm>
            <a:off x="6080587" y="4745821"/>
            <a:ext cx="2846595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/>
          <p:cNvCxnSpPr>
            <a:stCxn id="12" idx="3"/>
            <a:endCxn id="117" idx="1"/>
          </p:cNvCxnSpPr>
          <p:nvPr/>
        </p:nvCxnSpPr>
        <p:spPr>
          <a:xfrm>
            <a:off x="2279325" y="4745821"/>
            <a:ext cx="290344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/>
          <p:cNvCxnSpPr>
            <a:endCxn id="12" idx="1"/>
          </p:cNvCxnSpPr>
          <p:nvPr/>
        </p:nvCxnSpPr>
        <p:spPr>
          <a:xfrm>
            <a:off x="-2759" y="4745821"/>
            <a:ext cx="136910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b="1" dirty="0"/>
              <a:t>DTCC Confidential (Yellow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Journey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正方形/長方形 10"/>
          <p:cNvSpPr/>
          <p:nvPr/>
        </p:nvSpPr>
        <p:spPr>
          <a:xfrm rot="363050">
            <a:off x="1491101" y="4286192"/>
            <a:ext cx="912983" cy="907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正方形/長方形 11"/>
          <p:cNvSpPr/>
          <p:nvPr/>
        </p:nvSpPr>
        <p:spPr>
          <a:xfrm>
            <a:off x="1366342" y="4291898"/>
            <a:ext cx="912983" cy="90784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/>
              <a:t>2016 – </a:t>
            </a:r>
          </a:p>
          <a:p>
            <a:pPr algn="ctr"/>
            <a:r>
              <a:rPr lang="en-US" sz="2400" dirty="0" smtClean="0"/>
              <a:t>Phase I</a:t>
            </a:r>
            <a:endParaRPr lang="en-US" sz="2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366342" y="5411787"/>
            <a:ext cx="4104456" cy="523220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Clear Sans Light" panose="020B0303030202020304" pitchFamily="34" charset="0"/>
                <a:cs typeface="Clear Sans Light" panose="020B0303030202020304" pitchFamily="34" charset="0"/>
              </a:rPr>
              <a:t>Birth</a:t>
            </a:r>
            <a:endParaRPr lang="en-US" sz="2800" dirty="0">
              <a:solidFill>
                <a:schemeClr val="bg2"/>
              </a:solidFill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366342" y="5856029"/>
            <a:ext cx="3709667" cy="400110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Birth of Squad Nova.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6" name="正方形/長方形 115"/>
          <p:cNvSpPr/>
          <p:nvPr/>
        </p:nvSpPr>
        <p:spPr>
          <a:xfrm rot="363050">
            <a:off x="5307525" y="4286192"/>
            <a:ext cx="912983" cy="907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正方形/長方形 116"/>
          <p:cNvSpPr/>
          <p:nvPr/>
        </p:nvSpPr>
        <p:spPr>
          <a:xfrm>
            <a:off x="5182766" y="4291898"/>
            <a:ext cx="912983" cy="90784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/>
              <a:t>2016 – </a:t>
            </a:r>
          </a:p>
          <a:p>
            <a:pPr algn="ctr"/>
            <a:r>
              <a:rPr lang="en-US" sz="2400" dirty="0" smtClean="0"/>
              <a:t>Phase II</a:t>
            </a:r>
            <a:endParaRPr lang="en-US" sz="2400" dirty="0"/>
          </a:p>
        </p:txBody>
      </p:sp>
      <p:sp>
        <p:nvSpPr>
          <p:cNvPr id="118" name="テキスト ボックス 117"/>
          <p:cNvSpPr txBox="1"/>
          <p:nvPr/>
        </p:nvSpPr>
        <p:spPr>
          <a:xfrm>
            <a:off x="5182766" y="5411787"/>
            <a:ext cx="4104456" cy="523220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Clear Sans Light" panose="020B0303030202020304" pitchFamily="34" charset="0"/>
                <a:cs typeface="Clear Sans Light" panose="020B0303030202020304" pitchFamily="34" charset="0"/>
              </a:rPr>
              <a:t>Started Crawling</a:t>
            </a:r>
            <a:endParaRPr lang="en-US" sz="2800" dirty="0">
              <a:solidFill>
                <a:schemeClr val="bg2"/>
              </a:solidFill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sp>
        <p:nvSpPr>
          <p:cNvPr id="119" name="テキスト ボックス 118"/>
          <p:cNvSpPr txBox="1"/>
          <p:nvPr/>
        </p:nvSpPr>
        <p:spPr>
          <a:xfrm>
            <a:off x="5182766" y="5856029"/>
            <a:ext cx="3709667" cy="707886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Knowledge sharing sessions and work on first story.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2" name="正方形/長方形 121"/>
          <p:cNvSpPr/>
          <p:nvPr/>
        </p:nvSpPr>
        <p:spPr>
          <a:xfrm rot="363050">
            <a:off x="9051941" y="4286192"/>
            <a:ext cx="912983" cy="907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正方形/長方形 122"/>
          <p:cNvSpPr/>
          <p:nvPr/>
        </p:nvSpPr>
        <p:spPr>
          <a:xfrm>
            <a:off x="8927182" y="4291898"/>
            <a:ext cx="912983" cy="90784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/>
              <a:t>2017 –</a:t>
            </a:r>
          </a:p>
          <a:p>
            <a:pPr algn="ctr"/>
            <a:r>
              <a:rPr lang="en-US" sz="2400" dirty="0" smtClean="0"/>
              <a:t>Phase I</a:t>
            </a:r>
            <a:endParaRPr lang="en-US" sz="2400" dirty="0"/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8927182" y="5411787"/>
            <a:ext cx="4104456" cy="523220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Clear Sans Light" panose="020B0303030202020304" pitchFamily="34" charset="0"/>
                <a:cs typeface="Clear Sans Light" panose="020B0303030202020304" pitchFamily="34" charset="0"/>
              </a:rPr>
              <a:t>Walking</a:t>
            </a:r>
            <a:endParaRPr lang="en-US" sz="2800" dirty="0">
              <a:solidFill>
                <a:schemeClr val="bg2"/>
              </a:solidFill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8927182" y="5856029"/>
            <a:ext cx="3709667" cy="707886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Started working on defects and small enhancements.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7" name="正方形/長方形 126"/>
          <p:cNvSpPr/>
          <p:nvPr/>
        </p:nvSpPr>
        <p:spPr>
          <a:xfrm rot="363050">
            <a:off x="12796357" y="4286192"/>
            <a:ext cx="912983" cy="907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正方形/長方形 127"/>
          <p:cNvSpPr/>
          <p:nvPr/>
        </p:nvSpPr>
        <p:spPr>
          <a:xfrm>
            <a:off x="12671598" y="4291898"/>
            <a:ext cx="912983" cy="90784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/>
              <a:t>2017 – </a:t>
            </a:r>
          </a:p>
          <a:p>
            <a:pPr algn="ctr"/>
            <a:r>
              <a:rPr lang="en-US" sz="2400" dirty="0" smtClean="0"/>
              <a:t>Phase II</a:t>
            </a:r>
            <a:endParaRPr lang="en-US" sz="2400" dirty="0"/>
          </a:p>
        </p:txBody>
      </p:sp>
      <p:sp>
        <p:nvSpPr>
          <p:cNvPr id="129" name="テキスト ボックス 128"/>
          <p:cNvSpPr txBox="1"/>
          <p:nvPr/>
        </p:nvSpPr>
        <p:spPr>
          <a:xfrm>
            <a:off x="12671598" y="5411787"/>
            <a:ext cx="1944216" cy="523220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Clear Sans Light" panose="020B0303030202020304" pitchFamily="34" charset="0"/>
                <a:cs typeface="Clear Sans Light" panose="020B0303030202020304" pitchFamily="34" charset="0"/>
              </a:rPr>
              <a:t>Running</a:t>
            </a:r>
            <a:endParaRPr lang="en-US" sz="2800" dirty="0">
              <a:solidFill>
                <a:schemeClr val="bg2"/>
              </a:solidFill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12671599" y="5856029"/>
            <a:ext cx="2376264" cy="707886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Worked on major client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deliverables.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48" name="グループ化 147"/>
          <p:cNvGrpSpPr/>
          <p:nvPr/>
        </p:nvGrpSpPr>
        <p:grpSpPr>
          <a:xfrm>
            <a:off x="9892249" y="2551212"/>
            <a:ext cx="3152241" cy="1399928"/>
            <a:chOff x="9303333" y="2047156"/>
            <a:chExt cx="3152241" cy="13999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4" name="正方形/長方形 143"/>
            <p:cNvSpPr/>
            <p:nvPr/>
          </p:nvSpPr>
          <p:spPr>
            <a:xfrm>
              <a:off x="9309445" y="2047156"/>
              <a:ext cx="3146129" cy="1008112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/>
                <a:t>Turning point!</a:t>
              </a:r>
              <a:endParaRPr lang="en-US" sz="2400" dirty="0"/>
            </a:p>
          </p:txBody>
        </p:sp>
        <p:sp>
          <p:nvSpPr>
            <p:cNvPr id="147" name="二等辺三角形 146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2" name="正方形/長方形 126"/>
          <p:cNvSpPr/>
          <p:nvPr/>
        </p:nvSpPr>
        <p:spPr>
          <a:xfrm rot="363050">
            <a:off x="15964709" y="4305937"/>
            <a:ext cx="912983" cy="907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正方形/長方形 127"/>
          <p:cNvSpPr/>
          <p:nvPr/>
        </p:nvSpPr>
        <p:spPr>
          <a:xfrm>
            <a:off x="15839950" y="4311643"/>
            <a:ext cx="912983" cy="90784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/>
              <a:t>2018</a:t>
            </a:r>
            <a:endParaRPr lang="en-US" sz="2400" dirty="0"/>
          </a:p>
        </p:txBody>
      </p:sp>
      <p:sp>
        <p:nvSpPr>
          <p:cNvPr id="34" name="テキスト ボックス 128"/>
          <p:cNvSpPr txBox="1"/>
          <p:nvPr/>
        </p:nvSpPr>
        <p:spPr>
          <a:xfrm>
            <a:off x="15839950" y="5431532"/>
            <a:ext cx="1944216" cy="523220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Clear Sans Light" panose="020B0303030202020304" pitchFamily="34" charset="0"/>
                <a:cs typeface="Clear Sans Light" panose="020B0303030202020304" pitchFamily="34" charset="0"/>
              </a:rPr>
              <a:t>Marathon</a:t>
            </a:r>
            <a:endParaRPr lang="en-US" sz="2800" dirty="0">
              <a:solidFill>
                <a:schemeClr val="bg2"/>
              </a:solidFill>
              <a:latin typeface="Clear Sans Light" panose="020B0303030202020304" pitchFamily="34" charset="0"/>
              <a:cs typeface="Clear Sans Light" panose="020B0303030202020304" pitchFamily="34" charset="0"/>
            </a:endParaRPr>
          </a:p>
        </p:txBody>
      </p:sp>
      <p:sp>
        <p:nvSpPr>
          <p:cNvPr id="35" name="テキスト ボックス 129"/>
          <p:cNvSpPr txBox="1"/>
          <p:nvPr/>
        </p:nvSpPr>
        <p:spPr>
          <a:xfrm>
            <a:off x="15839951" y="5875774"/>
            <a:ext cx="2376264" cy="707886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Maintenance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Releases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6" name="正方形/長方形 10"/>
          <p:cNvSpPr/>
          <p:nvPr/>
        </p:nvSpPr>
        <p:spPr>
          <a:xfrm rot="363050">
            <a:off x="1543344" y="6615509"/>
            <a:ext cx="1880914" cy="275701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正方形/長方形 11"/>
          <p:cNvSpPr/>
          <p:nvPr/>
        </p:nvSpPr>
        <p:spPr>
          <a:xfrm>
            <a:off x="1518742" y="6575351"/>
            <a:ext cx="1880914" cy="275701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/>
              <a:t>Natesa</a:t>
            </a:r>
          </a:p>
          <a:p>
            <a:pPr algn="ctr"/>
            <a:r>
              <a:rPr lang="en-US" sz="2400" dirty="0" smtClean="0"/>
              <a:t>Vasundra</a:t>
            </a:r>
          </a:p>
          <a:p>
            <a:pPr algn="ctr"/>
            <a:r>
              <a:rPr lang="en-US" sz="2400" dirty="0" smtClean="0"/>
              <a:t>Vijay</a:t>
            </a:r>
          </a:p>
          <a:p>
            <a:pPr algn="ctr"/>
            <a:r>
              <a:rPr lang="en-US" sz="2400" dirty="0" smtClean="0"/>
              <a:t>Aneesha</a:t>
            </a:r>
          </a:p>
          <a:p>
            <a:pPr algn="ctr"/>
            <a:r>
              <a:rPr lang="en-US" sz="2400" dirty="0" smtClean="0"/>
              <a:t>Raj</a:t>
            </a:r>
          </a:p>
          <a:p>
            <a:pPr algn="ctr"/>
            <a:r>
              <a:rPr lang="en-US" sz="2400" dirty="0" smtClean="0"/>
              <a:t>Yaser</a:t>
            </a:r>
          </a:p>
          <a:p>
            <a:pPr algn="ctr"/>
            <a:r>
              <a:rPr lang="en-US" sz="2400" dirty="0" smtClean="0"/>
              <a:t>Sudhitra</a:t>
            </a:r>
          </a:p>
        </p:txBody>
      </p:sp>
      <p:sp>
        <p:nvSpPr>
          <p:cNvPr id="38" name="正方形/長方形 10"/>
          <p:cNvSpPr/>
          <p:nvPr/>
        </p:nvSpPr>
        <p:spPr>
          <a:xfrm rot="363050">
            <a:off x="5250013" y="6615509"/>
            <a:ext cx="1880914" cy="275701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正方形/長方形 11"/>
          <p:cNvSpPr/>
          <p:nvPr/>
        </p:nvSpPr>
        <p:spPr>
          <a:xfrm>
            <a:off x="5225411" y="6575351"/>
            <a:ext cx="1880914" cy="275701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/>
              <a:t>Bhagya</a:t>
            </a:r>
          </a:p>
          <a:p>
            <a:pPr algn="ctr"/>
            <a:r>
              <a:rPr lang="en-US" sz="2400" dirty="0" smtClean="0"/>
              <a:t>Divya</a:t>
            </a:r>
          </a:p>
          <a:p>
            <a:pPr algn="ctr"/>
            <a:r>
              <a:rPr lang="en-US" sz="2400" dirty="0" err="1" smtClean="0"/>
              <a:t>Jeeva</a:t>
            </a:r>
            <a:endParaRPr lang="en-US" sz="2400" dirty="0" smtClean="0"/>
          </a:p>
        </p:txBody>
      </p:sp>
      <p:sp>
        <p:nvSpPr>
          <p:cNvPr id="40" name="正方形/長方形 10"/>
          <p:cNvSpPr/>
          <p:nvPr/>
        </p:nvSpPr>
        <p:spPr>
          <a:xfrm rot="363050">
            <a:off x="9066437" y="6603107"/>
            <a:ext cx="1880914" cy="275701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正方形/長方形 11"/>
          <p:cNvSpPr/>
          <p:nvPr/>
        </p:nvSpPr>
        <p:spPr>
          <a:xfrm>
            <a:off x="9041835" y="6562949"/>
            <a:ext cx="1880914" cy="275701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/>
              <a:t>Vijayaraman</a:t>
            </a:r>
          </a:p>
          <a:p>
            <a:pPr algn="ctr"/>
            <a:r>
              <a:rPr lang="en-US" sz="2400" dirty="0" smtClean="0"/>
              <a:t>Charles</a:t>
            </a:r>
          </a:p>
        </p:txBody>
      </p:sp>
    </p:spTree>
    <p:extLst>
      <p:ext uri="{BB962C8B-B14F-4D97-AF65-F5344CB8AC3E}">
        <p14:creationId xmlns:p14="http://schemas.microsoft.com/office/powerpoint/2010/main" val="1792998810"/>
      </p:ext>
    </p:extLst>
  </p:cSld>
  <p:clrMapOvr>
    <a:masterClrMapping/>
  </p:clrMapOvr>
  <p:transition spd="slow" advTm="926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25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5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25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9250"/>
                            </p:stCondLst>
                            <p:childTnLst>
                              <p:par>
                                <p:cTn id="1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750"/>
                            </p:stCondLst>
                            <p:childTnLst>
                              <p:par>
                                <p:cTn id="1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250"/>
                            </p:stCondLst>
                            <p:childTnLst>
                              <p:par>
                                <p:cTn id="1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  <p:bldP spid="16" grpId="0"/>
      <p:bldP spid="116" grpId="0" animBg="1"/>
      <p:bldP spid="117" grpId="0" animBg="1"/>
      <p:bldP spid="118" grpId="0"/>
      <p:bldP spid="119" grpId="0"/>
      <p:bldP spid="122" grpId="0" animBg="1"/>
      <p:bldP spid="123" grpId="0" animBg="1"/>
      <p:bldP spid="124" grpId="0"/>
      <p:bldP spid="125" grpId="0"/>
      <p:bldP spid="127" grpId="0" animBg="1"/>
      <p:bldP spid="128" grpId="0" animBg="1"/>
      <p:bldP spid="129" grpId="0"/>
      <p:bldP spid="130" grpId="0"/>
      <p:bldP spid="32" grpId="0" animBg="1"/>
      <p:bldP spid="33" grpId="0" animBg="1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the awesome crews!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b="1" dirty="0"/>
              <a:t>DTCC Confidential (Yellow</a:t>
            </a:r>
            <a:r>
              <a:rPr lang="en-US" dirty="0"/>
              <a:t>)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Sudhitra</a:t>
            </a:r>
            <a:endParaRPr lang="en-US" dirty="0"/>
          </a:p>
          <a:p>
            <a:endParaRPr 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>
                <a:latin typeface="Clear Sans" panose="020B0503030202020304" pitchFamily="34" charset="0"/>
                <a:cs typeface="Clear Sans" panose="020B0503030202020304" pitchFamily="34" charset="0"/>
              </a:rPr>
              <a:t>Agile and Self Evolving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Jon</a:t>
            </a:r>
            <a:endParaRPr lang="en-US" dirty="0"/>
          </a:p>
          <a:p>
            <a:endParaRPr 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Methodical, team player.</a:t>
            </a:r>
          </a:p>
          <a:p>
            <a:r>
              <a:rPr lang="en-US" dirty="0" smtClean="0"/>
              <a:t>Appreciator and defender.</a:t>
            </a:r>
            <a:endParaRPr 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smtClean="0"/>
              <a:t>Aneesha</a:t>
            </a:r>
            <a:endParaRPr lang="en-US" dirty="0"/>
          </a:p>
          <a:p>
            <a:endParaRPr 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smtClean="0"/>
              <a:t>Narrator, perfection to detail. </a:t>
            </a:r>
            <a:endParaRPr 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Vijayaraman</a:t>
            </a:r>
            <a:endParaRPr lang="en-US" dirty="0"/>
          </a:p>
          <a:p>
            <a:endParaRPr 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smtClean="0"/>
              <a:t>Proof reader.</a:t>
            </a:r>
          </a:p>
          <a:p>
            <a:r>
              <a:rPr lang="en-US" dirty="0" smtClean="0"/>
              <a:t>Tourist and adventure seeker.</a:t>
            </a:r>
            <a:endParaRPr lang="en-US" dirty="0"/>
          </a:p>
        </p:txBody>
      </p:sp>
      <p:grpSp>
        <p:nvGrpSpPr>
          <p:cNvPr id="43" name="グループ化 42"/>
          <p:cNvGrpSpPr/>
          <p:nvPr/>
        </p:nvGrpSpPr>
        <p:grpSpPr>
          <a:xfrm>
            <a:off x="4008973" y="2096435"/>
            <a:ext cx="1152128" cy="1131966"/>
            <a:chOff x="9303333" y="2315118"/>
            <a:chExt cx="1152128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二等辺三角形 44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9309446" y="2315118"/>
              <a:ext cx="1146015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/>
                <a:t>PMO</a:t>
              </a:r>
              <a:endParaRPr lang="en-US" sz="2400" dirty="0"/>
            </a:p>
          </p:txBody>
        </p:sp>
      </p:grpSp>
      <p:grpSp>
        <p:nvGrpSpPr>
          <p:cNvPr id="46" name="グループ化 45"/>
          <p:cNvGrpSpPr/>
          <p:nvPr/>
        </p:nvGrpSpPr>
        <p:grpSpPr>
          <a:xfrm>
            <a:off x="8279110" y="2559891"/>
            <a:ext cx="1440160" cy="1131966"/>
            <a:chOff x="9303333" y="2315118"/>
            <a:chExt cx="1440160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二等辺三角形 46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9309446" y="2315118"/>
              <a:ext cx="1434047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/>
                <a:t>TPM</a:t>
              </a:r>
              <a:endParaRPr lang="en-US" sz="2400" dirty="0"/>
            </a:p>
          </p:txBody>
        </p:sp>
      </p:grpSp>
      <p:grpSp>
        <p:nvGrpSpPr>
          <p:cNvPr id="49" name="グループ化 48"/>
          <p:cNvGrpSpPr/>
          <p:nvPr/>
        </p:nvGrpSpPr>
        <p:grpSpPr>
          <a:xfrm>
            <a:off x="13031638" y="1334544"/>
            <a:ext cx="1512168" cy="1131966"/>
            <a:chOff x="9303333" y="2315118"/>
            <a:chExt cx="1512168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二等辺三角形 49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9309446" y="2315118"/>
              <a:ext cx="1506055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/>
                <a:t>Product </a:t>
              </a:r>
            </a:p>
            <a:p>
              <a:pPr algn="ctr"/>
              <a:r>
                <a:rPr lang="en-US" sz="2400" dirty="0" smtClean="0"/>
                <a:t>Detective</a:t>
              </a:r>
              <a:endParaRPr lang="en-US" sz="2400" dirty="0"/>
            </a:p>
          </p:txBody>
        </p:sp>
      </p:grpSp>
      <p:grpSp>
        <p:nvGrpSpPr>
          <p:cNvPr id="52" name="グループ化 51"/>
          <p:cNvGrpSpPr/>
          <p:nvPr/>
        </p:nvGrpSpPr>
        <p:grpSpPr>
          <a:xfrm>
            <a:off x="16705855" y="3163152"/>
            <a:ext cx="1438351" cy="1131966"/>
            <a:chOff x="9303333" y="2315118"/>
            <a:chExt cx="1438351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二等辺三角形 52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9309446" y="2315118"/>
              <a:ext cx="1432238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/>
                <a:t>Prober</a:t>
              </a:r>
              <a:endParaRPr lang="en-US" sz="2400" dirty="0"/>
            </a:p>
          </p:txBody>
        </p:sp>
      </p:grpSp>
      <p:pic>
        <p:nvPicPr>
          <p:cNvPr id="18" name="Picture Placeholder 17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" r="11122" b="583"/>
          <a:stretch/>
        </p:blipFill>
        <p:spPr>
          <a:xfrm>
            <a:off x="5614814" y="3300041"/>
            <a:ext cx="3263962" cy="3629848"/>
          </a:xfrm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2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7" r="12057"/>
          <a:stretch>
            <a:fillRect/>
          </a:stretch>
        </p:blipFill>
        <p:spPr/>
      </p:pic>
      <p:pic>
        <p:nvPicPr>
          <p:cNvPr id="30" name="Picture Placeholder 29"/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0" b="2530"/>
          <a:stretch>
            <a:fillRect/>
          </a:stretch>
        </p:blipFill>
        <p:spPr/>
      </p:pic>
      <p:pic>
        <p:nvPicPr>
          <p:cNvPr id="2" name="Picture Placeholder 1"/>
          <p:cNvPicPr>
            <a:picLocks noGrp="1" noChangeAspect="1"/>
          </p:cNvPicPr>
          <p:nvPr>
            <p:ph type="pic" sz="quarter" idx="1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0" r="113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7920578"/>
      </p:ext>
    </p:extLst>
  </p:cSld>
  <p:clrMapOvr>
    <a:masterClrMapping/>
  </p:clrMapOvr>
  <p:transition spd="slow" advTm="9375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the awesome crews!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b="1" dirty="0"/>
              <a:t>DTCC Confidential (Yellow</a:t>
            </a:r>
            <a:r>
              <a:rPr lang="en-US" dirty="0"/>
              <a:t>)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Vijay</a:t>
            </a:r>
            <a:endParaRPr lang="en-US" dirty="0"/>
          </a:p>
          <a:p>
            <a:endParaRPr 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8"/>
          </p:nvPr>
        </p:nvSpPr>
        <p:spPr>
          <a:xfrm>
            <a:off x="673215" y="7202109"/>
            <a:ext cx="3775131" cy="154179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lear Sans" panose="020B0503030202020304" pitchFamily="34" charset="0"/>
              </a:rPr>
              <a:t>Whistle blower.</a:t>
            </a:r>
          </a:p>
          <a:p>
            <a:r>
              <a:rPr lang="en-US" dirty="0" smtClean="0">
                <a:latin typeface="Clear Sans" panose="020B0503030202020304" pitchFamily="34" charset="0"/>
              </a:rPr>
              <a:t>Voracious reader, adventurous and thrill seeker</a:t>
            </a:r>
            <a:r>
              <a:rPr lang="en-US" dirty="0" smtClean="0"/>
              <a:t>. </a:t>
            </a:r>
          </a:p>
          <a:p>
            <a:r>
              <a:rPr lang="en-US" i="1" dirty="0"/>
              <a:t>AD </a:t>
            </a:r>
            <a:r>
              <a:rPr lang="en-US" i="1" dirty="0" smtClean="0"/>
              <a:t>ONE-Mobility Pillar </a:t>
            </a:r>
            <a:r>
              <a:rPr lang="en-US" i="1" dirty="0"/>
              <a:t>Ambassador.</a:t>
            </a:r>
          </a:p>
          <a:p>
            <a:endParaRPr lang="en-US" dirty="0" smtClean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Bhagya</a:t>
            </a:r>
            <a:endParaRPr lang="en-US" dirty="0"/>
          </a:p>
          <a:p>
            <a:endParaRPr 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Collaborative.</a:t>
            </a:r>
          </a:p>
          <a:p>
            <a:r>
              <a:rPr lang="en-US" dirty="0" smtClean="0"/>
              <a:t>Easy going.</a:t>
            </a:r>
            <a:endParaRPr 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smtClean="0"/>
              <a:t>Vasundra</a:t>
            </a:r>
            <a:endParaRPr lang="en-US" dirty="0"/>
          </a:p>
          <a:p>
            <a:endParaRPr 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smtClean="0"/>
              <a:t>Master of all trades. </a:t>
            </a:r>
            <a:endParaRPr 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Charles</a:t>
            </a:r>
            <a:endParaRPr lang="en-US" dirty="0"/>
          </a:p>
          <a:p>
            <a:endParaRPr 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breaker.</a:t>
            </a:r>
          </a:p>
          <a:p>
            <a:r>
              <a:rPr lang="en-US" dirty="0" smtClean="0"/>
              <a:t>Music lover ,creator and biryani lover.</a:t>
            </a:r>
            <a:endParaRPr lang="en-US" dirty="0"/>
          </a:p>
        </p:txBody>
      </p:sp>
      <p:grpSp>
        <p:nvGrpSpPr>
          <p:cNvPr id="43" name="グループ化 42"/>
          <p:cNvGrpSpPr/>
          <p:nvPr/>
        </p:nvGrpSpPr>
        <p:grpSpPr>
          <a:xfrm>
            <a:off x="4008973" y="2096435"/>
            <a:ext cx="1152128" cy="1131966"/>
            <a:chOff x="9303333" y="2315118"/>
            <a:chExt cx="1152128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二等辺三角形 44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9309446" y="2315118"/>
              <a:ext cx="1146015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/>
                <a:t>Data Guy</a:t>
              </a:r>
              <a:endParaRPr lang="en-US" sz="2400" dirty="0"/>
            </a:p>
          </p:txBody>
        </p:sp>
      </p:grpSp>
      <p:grpSp>
        <p:nvGrpSpPr>
          <p:cNvPr id="46" name="グループ化 45"/>
          <p:cNvGrpSpPr/>
          <p:nvPr/>
        </p:nvGrpSpPr>
        <p:grpSpPr>
          <a:xfrm>
            <a:off x="8279110" y="2559891"/>
            <a:ext cx="1440160" cy="1131966"/>
            <a:chOff x="9303333" y="2315118"/>
            <a:chExt cx="1440160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二等辺三角形 46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9309446" y="2315118"/>
              <a:ext cx="1434047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/>
                <a:t>The Boss</a:t>
              </a:r>
              <a:endParaRPr lang="en-US" sz="2400" dirty="0"/>
            </a:p>
          </p:txBody>
        </p:sp>
      </p:grpSp>
      <p:grpSp>
        <p:nvGrpSpPr>
          <p:cNvPr id="49" name="グループ化 48"/>
          <p:cNvGrpSpPr/>
          <p:nvPr/>
        </p:nvGrpSpPr>
        <p:grpSpPr>
          <a:xfrm>
            <a:off x="13031638" y="1334544"/>
            <a:ext cx="1512168" cy="1131966"/>
            <a:chOff x="9303333" y="2315118"/>
            <a:chExt cx="1512168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二等辺三角形 49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9309446" y="2315118"/>
              <a:ext cx="1506055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/>
                <a:t>Gladiator</a:t>
              </a:r>
            </a:p>
          </p:txBody>
        </p:sp>
      </p:grpSp>
      <p:grpSp>
        <p:nvGrpSpPr>
          <p:cNvPr id="52" name="グループ化 51"/>
          <p:cNvGrpSpPr/>
          <p:nvPr/>
        </p:nvGrpSpPr>
        <p:grpSpPr>
          <a:xfrm>
            <a:off x="16705855" y="3163152"/>
            <a:ext cx="1438351" cy="1131966"/>
            <a:chOff x="9303333" y="2315118"/>
            <a:chExt cx="1438351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二等辺三角形 52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9309446" y="2315118"/>
              <a:ext cx="1432238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/>
                <a:t>Bug Digger</a:t>
              </a:r>
              <a:endParaRPr lang="en-US" sz="2400" dirty="0"/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4" r="12074"/>
          <a:stretch>
            <a:fillRect/>
          </a:stretch>
        </p:blipFill>
        <p:spPr/>
      </p:pic>
      <p:pic>
        <p:nvPicPr>
          <p:cNvPr id="34" name="Picture Placeholder 33"/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4" r="9224"/>
          <a:stretch>
            <a:fillRect/>
          </a:stretch>
        </p:blipFill>
        <p:spPr/>
      </p:pic>
      <p:pic>
        <p:nvPicPr>
          <p:cNvPr id="18" name="Picture Placeholder 17"/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" r="5081"/>
          <a:stretch>
            <a:fillRect/>
          </a:stretch>
        </p:blipFill>
        <p:spPr/>
      </p:pic>
      <p:pic>
        <p:nvPicPr>
          <p:cNvPr id="25" name="Picture Placeholder 24"/>
          <p:cNvPicPr>
            <a:picLocks noGrp="1" noChangeAspect="1"/>
          </p:cNvPicPr>
          <p:nvPr>
            <p:ph type="pic" sz="quarter" idx="25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8" b="129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0250667"/>
      </p:ext>
    </p:extLst>
  </p:cSld>
  <p:clrMapOvr>
    <a:masterClrMapping/>
  </p:clrMapOvr>
  <p:transition spd="slow" advTm="9375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the awesome crews!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b="1" dirty="0"/>
              <a:t>DTCC Confidential (Yellow</a:t>
            </a:r>
            <a:r>
              <a:rPr lang="en-US" dirty="0"/>
              <a:t>)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Raj</a:t>
            </a:r>
            <a:endParaRPr lang="en-US" dirty="0"/>
          </a:p>
          <a:p>
            <a:endParaRPr 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>
                <a:latin typeface="Clear Sans" panose="020B0503030202020304" pitchFamily="34" charset="0"/>
              </a:rPr>
              <a:t>Late night owl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Yaser</a:t>
            </a:r>
            <a:endParaRPr lang="en-US" dirty="0"/>
          </a:p>
          <a:p>
            <a:endParaRPr 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Traveler, foodie.</a:t>
            </a:r>
          </a:p>
          <a:p>
            <a:r>
              <a:rPr lang="en-US" i="1" dirty="0" smtClean="0"/>
              <a:t>AD ONE-Education Pillar Ambassador.</a:t>
            </a:r>
            <a:endParaRPr lang="en-US" i="1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 smtClean="0"/>
              <a:t>Jeeva</a:t>
            </a:r>
            <a:endParaRPr lang="en-US" dirty="0"/>
          </a:p>
          <a:p>
            <a:endParaRPr 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smtClean="0"/>
              <a:t>Silent and sensible. </a:t>
            </a:r>
            <a:endParaRPr 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Divya</a:t>
            </a:r>
            <a:endParaRPr lang="en-US" dirty="0"/>
          </a:p>
          <a:p>
            <a:endParaRPr 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Still yawning.</a:t>
            </a:r>
          </a:p>
          <a:p>
            <a:r>
              <a:rPr lang="en-US" i="1" dirty="0"/>
              <a:t>AD </a:t>
            </a:r>
            <a:r>
              <a:rPr lang="en-US" i="1" dirty="0" smtClean="0"/>
              <a:t>ONE-Networking Pillar </a:t>
            </a:r>
            <a:r>
              <a:rPr lang="en-US" i="1" dirty="0"/>
              <a:t>Ambassador.</a:t>
            </a:r>
          </a:p>
          <a:p>
            <a:endParaRPr lang="en-US" dirty="0"/>
          </a:p>
        </p:txBody>
      </p:sp>
      <p:grpSp>
        <p:nvGrpSpPr>
          <p:cNvPr id="43" name="グループ化 42"/>
          <p:cNvGrpSpPr/>
          <p:nvPr/>
        </p:nvGrpSpPr>
        <p:grpSpPr>
          <a:xfrm>
            <a:off x="4008973" y="2096435"/>
            <a:ext cx="1152128" cy="1131966"/>
            <a:chOff x="9303333" y="2315118"/>
            <a:chExt cx="1152128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二等辺三角形 44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9309446" y="2315118"/>
              <a:ext cx="1146015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err="1" smtClean="0"/>
                <a:t>Rockstar</a:t>
              </a:r>
              <a:endParaRPr lang="en-US" sz="2400" dirty="0"/>
            </a:p>
          </p:txBody>
        </p:sp>
      </p:grpSp>
      <p:grpSp>
        <p:nvGrpSpPr>
          <p:cNvPr id="46" name="グループ化 45"/>
          <p:cNvGrpSpPr/>
          <p:nvPr/>
        </p:nvGrpSpPr>
        <p:grpSpPr>
          <a:xfrm>
            <a:off x="8279110" y="2559891"/>
            <a:ext cx="1440160" cy="1131966"/>
            <a:chOff x="9303333" y="2315118"/>
            <a:chExt cx="1440160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二等辺三角形 46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正方形/長方形 47"/>
            <p:cNvSpPr/>
            <p:nvPr/>
          </p:nvSpPr>
          <p:spPr>
            <a:xfrm>
              <a:off x="9309446" y="2315118"/>
              <a:ext cx="1434047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/>
                <a:t>Philosopher</a:t>
              </a:r>
              <a:endParaRPr lang="en-US" sz="2400" dirty="0"/>
            </a:p>
          </p:txBody>
        </p:sp>
      </p:grpSp>
      <p:grpSp>
        <p:nvGrpSpPr>
          <p:cNvPr id="49" name="グループ化 48"/>
          <p:cNvGrpSpPr/>
          <p:nvPr/>
        </p:nvGrpSpPr>
        <p:grpSpPr>
          <a:xfrm>
            <a:off x="13031638" y="1334544"/>
            <a:ext cx="1512168" cy="1131966"/>
            <a:chOff x="9303333" y="2315118"/>
            <a:chExt cx="1512168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二等辺三角形 49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正方形/長方形 50"/>
            <p:cNvSpPr/>
            <p:nvPr/>
          </p:nvSpPr>
          <p:spPr>
            <a:xfrm>
              <a:off x="9309446" y="2315118"/>
              <a:ext cx="1506055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/>
                <a:t>Thinker</a:t>
              </a:r>
            </a:p>
          </p:txBody>
        </p:sp>
      </p:grpSp>
      <p:grpSp>
        <p:nvGrpSpPr>
          <p:cNvPr id="52" name="グループ化 51"/>
          <p:cNvGrpSpPr/>
          <p:nvPr/>
        </p:nvGrpSpPr>
        <p:grpSpPr>
          <a:xfrm>
            <a:off x="16705855" y="3163152"/>
            <a:ext cx="1438351" cy="1131966"/>
            <a:chOff x="9303333" y="2315118"/>
            <a:chExt cx="1438351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二等辺三角形 52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9309446" y="2315118"/>
              <a:ext cx="1432238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err="1" smtClean="0"/>
                <a:t>Whizkid</a:t>
              </a:r>
              <a:endParaRPr lang="en-US" sz="2400" dirty="0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18" name="Picture Placeholder 17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r="12097"/>
          <a:stretch>
            <a:fillRect/>
          </a:stretch>
        </p:blipFill>
        <p:spPr/>
      </p:pic>
      <p:pic>
        <p:nvPicPr>
          <p:cNvPr id="24" name="Picture Placeholder 23"/>
          <p:cNvPicPr>
            <a:picLocks noGrp="1" noChangeAspect="1"/>
          </p:cNvPicPr>
          <p:nvPr>
            <p:ph type="pic" sz="quarter" idx="2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9" b="10589"/>
          <a:stretch>
            <a:fillRect/>
          </a:stretch>
        </p:blipFill>
        <p:spPr/>
      </p:pic>
      <p:pic>
        <p:nvPicPr>
          <p:cNvPr id="25" name="Picture Placeholder 24"/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9" b="221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35958450"/>
      </p:ext>
    </p:extLst>
  </p:cSld>
  <p:clrMapOvr>
    <a:masterClrMapping/>
  </p:clrMapOvr>
  <p:transition spd="slow" advTm="9375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42"/>
          <p:cNvGrpSpPr/>
          <p:nvPr/>
        </p:nvGrpSpPr>
        <p:grpSpPr>
          <a:xfrm>
            <a:off x="14039750" y="2047156"/>
            <a:ext cx="3600401" cy="1131966"/>
            <a:chOff x="9303333" y="2315118"/>
            <a:chExt cx="1152129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二等辺三角形 44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正方形/長方形 43"/>
            <p:cNvSpPr/>
            <p:nvPr/>
          </p:nvSpPr>
          <p:spPr>
            <a:xfrm>
              <a:off x="9309447" y="2315118"/>
              <a:ext cx="1146015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/>
                <a:t>Squad Nova - Crew Party</a:t>
              </a:r>
              <a:endParaRPr lang="en-US" sz="2400" dirty="0"/>
            </a:p>
          </p:txBody>
        </p:sp>
      </p:grpSp>
      <p:grpSp>
        <p:nvGrpSpPr>
          <p:cNvPr id="31" name="グループ化 42"/>
          <p:cNvGrpSpPr/>
          <p:nvPr/>
        </p:nvGrpSpPr>
        <p:grpSpPr>
          <a:xfrm>
            <a:off x="6838945" y="2047156"/>
            <a:ext cx="1872209" cy="1131966"/>
            <a:chOff x="9303333" y="2315118"/>
            <a:chExt cx="1152129" cy="11319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二等辺三角形 44"/>
            <p:cNvSpPr/>
            <p:nvPr/>
          </p:nvSpPr>
          <p:spPr>
            <a:xfrm rot="5400000">
              <a:off x="9061386" y="2557065"/>
              <a:ext cx="1131966" cy="648072"/>
            </a:xfrm>
            <a:prstGeom prst="triangl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正方形/長方形 43"/>
            <p:cNvSpPr/>
            <p:nvPr/>
          </p:nvSpPr>
          <p:spPr>
            <a:xfrm>
              <a:off x="9309447" y="2315118"/>
              <a:ext cx="1146015" cy="74015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/>
                <a:t>Mr. Mystic</a:t>
              </a:r>
              <a:endParaRPr lang="en-US" sz="2400" dirty="0"/>
            </a:p>
          </p:txBody>
        </p:sp>
      </p:grpSp>
      <p:sp>
        <p:nvSpPr>
          <p:cNvPr id="14" name="タイトル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the awesome crews!</a:t>
            </a:r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b="1" dirty="0"/>
              <a:t>DTCC Confidential (Yellow</a:t>
            </a:r>
            <a:r>
              <a:rPr lang="en-US" dirty="0"/>
              <a:t>)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2DA67-16D1-416E-90B8-EEE34644D6D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7" name="Picture Placeholder 26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8" b="10658"/>
          <a:stretch>
            <a:fillRect/>
          </a:stretch>
        </p:blipFill>
        <p:spPr/>
      </p:pic>
      <p:sp>
        <p:nvSpPr>
          <p:cNvPr id="30" name="Text Placeholder 2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879158965"/>
      </p:ext>
    </p:extLst>
  </p:cSld>
  <p:clrMapOvr>
    <a:masterClrMapping/>
  </p:clrMapOvr>
  <p:transition spd="slow" advTm="4036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lphard">
  <a:themeElements>
    <a:clrScheme name="Orange">
      <a:dk1>
        <a:srgbClr val="F2F2F2"/>
      </a:dk1>
      <a:lt1>
        <a:srgbClr val="F2F2F2"/>
      </a:lt1>
      <a:dk2>
        <a:srgbClr val="2F2F2F"/>
      </a:dk2>
      <a:lt2>
        <a:srgbClr val="2F2F2F"/>
      </a:lt2>
      <a:accent1>
        <a:srgbClr val="F2F2F2"/>
      </a:accent1>
      <a:accent2>
        <a:srgbClr val="2F2F2F"/>
      </a:accent2>
      <a:accent3>
        <a:srgbClr val="002060"/>
      </a:accent3>
      <a:accent4>
        <a:srgbClr val="A70000"/>
      </a:accent4>
      <a:accent5>
        <a:srgbClr val="205867"/>
      </a:accent5>
      <a:accent6>
        <a:srgbClr val="003300"/>
      </a:accent6>
      <a:hlink>
        <a:srgbClr val="F2F2F2"/>
      </a:hlink>
      <a:folHlink>
        <a:srgbClr val="8B8B8B"/>
      </a:folHlink>
    </a:clrScheme>
    <a:fontScheme name="Alphard">
      <a:majorFont>
        <a:latin typeface="Roboto Thin"/>
        <a:ea typeface="Capella"/>
        <a:cs typeface=""/>
      </a:majorFont>
      <a:minorFont>
        <a:latin typeface="Clear Sans Thin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prstDash val="sysDot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75000"/>
            </a:schemeClr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Alphard - No Contents">
  <a:themeElements>
    <a:clrScheme name="Orange">
      <a:dk1>
        <a:srgbClr val="F2F2F2"/>
      </a:dk1>
      <a:lt1>
        <a:srgbClr val="F2F2F2"/>
      </a:lt1>
      <a:dk2>
        <a:srgbClr val="2F2F2F"/>
      </a:dk2>
      <a:lt2>
        <a:srgbClr val="2F2F2F"/>
      </a:lt2>
      <a:accent1>
        <a:srgbClr val="F2F2F2"/>
      </a:accent1>
      <a:accent2>
        <a:srgbClr val="2F2F2F"/>
      </a:accent2>
      <a:accent3>
        <a:srgbClr val="002060"/>
      </a:accent3>
      <a:accent4>
        <a:srgbClr val="A70000"/>
      </a:accent4>
      <a:accent5>
        <a:srgbClr val="205867"/>
      </a:accent5>
      <a:accent6>
        <a:srgbClr val="003300"/>
      </a:accent6>
      <a:hlink>
        <a:srgbClr val="F2F2F2"/>
      </a:hlink>
      <a:folHlink>
        <a:srgbClr val="8B8B8B"/>
      </a:folHlink>
    </a:clrScheme>
    <a:fontScheme name="Alphard">
      <a:majorFont>
        <a:latin typeface="Roboto Thin"/>
        <a:ea typeface="Capella"/>
        <a:cs typeface=""/>
      </a:majorFont>
      <a:minorFont>
        <a:latin typeface="Clear Sans Thin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4784</TotalTime>
  <Words>698</Words>
  <Application>Microsoft Office PowerPoint</Application>
  <PresentationFormat>Custom</PresentationFormat>
  <Paragraphs>172</Paragraphs>
  <Slides>20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Alphard</vt:lpstr>
      <vt:lpstr>Alphard - No Contents</vt:lpstr>
      <vt:lpstr>PowerPoint Presentation</vt:lpstr>
      <vt:lpstr>Nice to meet you!</vt:lpstr>
      <vt:lpstr>Storyboard</vt:lpstr>
      <vt:lpstr>About Us</vt:lpstr>
      <vt:lpstr>Our Journey</vt:lpstr>
      <vt:lpstr>Meet the awesome crews!</vt:lpstr>
      <vt:lpstr>Meet the awesome crews!</vt:lpstr>
      <vt:lpstr>Meet the awesome crews!</vt:lpstr>
      <vt:lpstr>Meet the awesome crews!</vt:lpstr>
      <vt:lpstr>Squad Nova Highlights</vt:lpstr>
      <vt:lpstr>The stories so far….</vt:lpstr>
      <vt:lpstr>The stories so far….</vt:lpstr>
      <vt:lpstr>Best Practices</vt:lpstr>
      <vt:lpstr>4 pillars</vt:lpstr>
      <vt:lpstr>Out of the Box</vt:lpstr>
      <vt:lpstr>Purpose and goal</vt:lpstr>
      <vt:lpstr>Process to success</vt:lpstr>
      <vt:lpstr>Q and A</vt:lpstr>
      <vt:lpstr>Life is either a daring adventure or nothing.</vt:lpstr>
      <vt:lpstr>Thank you! 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Alphard</dc:title>
  <dc:creator>Jun</dc:creator>
  <cp:lastModifiedBy>Balasubramanian, Vijay Karthik (Contractor)</cp:lastModifiedBy>
  <cp:revision>224</cp:revision>
  <dcterms:created xsi:type="dcterms:W3CDTF">2014-06-11T16:23:30Z</dcterms:created>
  <dcterms:modified xsi:type="dcterms:W3CDTF">2017-09-07T11:43:54Z</dcterms:modified>
</cp:coreProperties>
</file>